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51206400" cy="2692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2" userDrawn="1">
          <p15:clr>
            <a:srgbClr val="A4A3A4"/>
          </p15:clr>
        </p15:guide>
        <p15:guide id="2" pos="384" userDrawn="1">
          <p15:clr>
            <a:srgbClr val="A4A3A4"/>
          </p15:clr>
        </p15:guide>
        <p15:guide id="3" pos="31824" userDrawn="1">
          <p15:clr>
            <a:srgbClr val="A4A3A4"/>
          </p15:clr>
        </p15:guide>
        <p15:guide id="7" pos="6456" userDrawn="1">
          <p15:clr>
            <a:srgbClr val="A4A3A4"/>
          </p15:clr>
        </p15:guide>
        <p15:guide id="8" pos="6120" userDrawn="1">
          <p15:clr>
            <a:srgbClr val="A4A3A4"/>
          </p15:clr>
        </p15:guide>
        <p15:guide id="11" pos="26280" userDrawn="1">
          <p15:clr>
            <a:srgbClr val="A4A3A4"/>
          </p15:clr>
        </p15:guide>
        <p15:guide id="12" pos="26568" userDrawn="1">
          <p15:clr>
            <a:srgbClr val="A4A3A4"/>
          </p15:clr>
        </p15:guide>
        <p15:guide id="13" pos="12672" userDrawn="1">
          <p15:clr>
            <a:srgbClr val="A4A3A4"/>
          </p15:clr>
        </p15:guide>
        <p15:guide id="14" pos="12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855" autoAdjust="0"/>
    <p:restoredTop sz="94660"/>
  </p:normalViewPr>
  <p:slideViewPr>
    <p:cSldViewPr snapToGrid="0">
      <p:cViewPr varScale="1">
        <p:scale>
          <a:sx n="20" d="100"/>
          <a:sy n="20" d="100"/>
        </p:scale>
        <p:origin x="268" y="76"/>
      </p:cViewPr>
      <p:guideLst>
        <p:guide orient="horz" pos="16232"/>
        <p:guide pos="384"/>
        <p:guide pos="31824"/>
        <p:guide pos="6456"/>
        <p:guide pos="6120"/>
        <p:guide pos="26280"/>
        <p:guide pos="26568"/>
        <p:guide pos="12672"/>
        <p:guide pos="12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406314"/>
            <a:ext cx="38404800" cy="9373541"/>
          </a:xfrm>
          <a:prstGeom prst="rect">
            <a:avLst/>
          </a:prstGeom>
        </p:spPr>
        <p:txBody>
          <a:bodyPr anchor="b"/>
          <a:lstStyle>
            <a:lvl1pPr algn="ctr">
              <a:defRPr sz="23555"/>
            </a:lvl1pPr>
          </a:lstStyle>
          <a:p>
            <a:r>
              <a:rPr lang="en-US"/>
              <a:t>Click to edit Master title style</a:t>
            </a:r>
            <a:endParaRPr lang="en-US" dirty="0"/>
          </a:p>
        </p:txBody>
      </p:sp>
      <p:sp>
        <p:nvSpPr>
          <p:cNvPr id="3" name="Subtitle 2"/>
          <p:cNvSpPr>
            <a:spLocks noGrp="1"/>
          </p:cNvSpPr>
          <p:nvPr>
            <p:ph type="subTitle" idx="1"/>
          </p:nvPr>
        </p:nvSpPr>
        <p:spPr>
          <a:xfrm>
            <a:off x="6400800" y="14141334"/>
            <a:ext cx="38404800" cy="6500399"/>
          </a:xfrm>
        </p:spPr>
        <p:txBody>
          <a:bodyPr/>
          <a:lstStyle>
            <a:lvl1pPr marL="0" indent="0" algn="ctr">
              <a:buNone/>
              <a:defRPr sz="9422"/>
            </a:lvl1pPr>
            <a:lvl2pPr marL="1794921" indent="0" algn="ctr">
              <a:buNone/>
              <a:defRPr sz="7852"/>
            </a:lvl2pPr>
            <a:lvl3pPr marL="3589843" indent="0" algn="ctr">
              <a:buNone/>
              <a:defRPr sz="7067"/>
            </a:lvl3pPr>
            <a:lvl4pPr marL="5384764" indent="0" algn="ctr">
              <a:buNone/>
              <a:defRPr sz="6281"/>
            </a:lvl4pPr>
            <a:lvl5pPr marL="7179686" indent="0" algn="ctr">
              <a:buNone/>
              <a:defRPr sz="6281"/>
            </a:lvl5pPr>
            <a:lvl6pPr marL="8974607" indent="0" algn="ctr">
              <a:buNone/>
              <a:defRPr sz="6281"/>
            </a:lvl6pPr>
            <a:lvl7pPr marL="10769529" indent="0" algn="ctr">
              <a:buNone/>
              <a:defRPr sz="6281"/>
            </a:lvl7pPr>
            <a:lvl8pPr marL="12564450" indent="0" algn="ctr">
              <a:buNone/>
              <a:defRPr sz="6281"/>
            </a:lvl8pPr>
            <a:lvl9pPr marL="14359372" indent="0" algn="ctr">
              <a:buNone/>
              <a:defRPr sz="6281"/>
            </a:lvl9pPr>
          </a:lstStyle>
          <a:p>
            <a:r>
              <a:rPr lang="en-US"/>
              <a:t>Click to edit Master subtitle style</a:t>
            </a:r>
            <a:endParaRPr lang="en-US" dirty="0"/>
          </a:p>
        </p:txBody>
      </p:sp>
      <p:sp>
        <p:nvSpPr>
          <p:cNvPr id="4" name="Date Placeholder 3"/>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5" name="Footer Placeholder 4"/>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6" name="Slide Number Placeholder 5"/>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169832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20440" y="1433456"/>
            <a:ext cx="44165520" cy="520406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5" name="Footer Placeholder 4"/>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6" name="Slide Number Placeholder 5"/>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261108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433454"/>
            <a:ext cx="11041380" cy="22816845"/>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433454"/>
            <a:ext cx="32484060" cy="228168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5" name="Footer Placeholder 4"/>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6" name="Slide Number Placeholder 5"/>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218185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0440" y="1433456"/>
            <a:ext cx="44165520" cy="520406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5" name="Footer Placeholder 4"/>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6" name="Slide Number Placeholder 5"/>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395129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6712307"/>
            <a:ext cx="44165520" cy="11199634"/>
          </a:xfrm>
          <a:prstGeom prst="rect">
            <a:avLst/>
          </a:prstGeom>
        </p:spPr>
        <p:txBody>
          <a:bodyPr anchor="b"/>
          <a:lstStyle>
            <a:lvl1pPr>
              <a:defRPr sz="23555"/>
            </a:lvl1pPr>
          </a:lstStyle>
          <a:p>
            <a:r>
              <a:rPr lang="en-US"/>
              <a:t>Click to edit Master title style</a:t>
            </a:r>
            <a:endParaRPr lang="en-US" dirty="0"/>
          </a:p>
        </p:txBody>
      </p:sp>
      <p:sp>
        <p:nvSpPr>
          <p:cNvPr id="3" name="Text Placeholder 2"/>
          <p:cNvSpPr>
            <a:spLocks noGrp="1"/>
          </p:cNvSpPr>
          <p:nvPr>
            <p:ph type="body" idx="1"/>
          </p:nvPr>
        </p:nvSpPr>
        <p:spPr>
          <a:xfrm>
            <a:off x="3493770" y="18017894"/>
            <a:ext cx="44165520" cy="5889623"/>
          </a:xfrm>
        </p:spPr>
        <p:txBody>
          <a:bodyPr/>
          <a:lstStyle>
            <a:lvl1pPr marL="0" indent="0">
              <a:buNone/>
              <a:defRPr sz="9422">
                <a:solidFill>
                  <a:schemeClr val="tx1">
                    <a:tint val="75000"/>
                  </a:schemeClr>
                </a:solidFill>
              </a:defRPr>
            </a:lvl1pPr>
            <a:lvl2pPr marL="1794921" indent="0">
              <a:buNone/>
              <a:defRPr sz="7852">
                <a:solidFill>
                  <a:schemeClr val="tx1">
                    <a:tint val="75000"/>
                  </a:schemeClr>
                </a:solidFill>
              </a:defRPr>
            </a:lvl2pPr>
            <a:lvl3pPr marL="3589843" indent="0">
              <a:buNone/>
              <a:defRPr sz="7067">
                <a:solidFill>
                  <a:schemeClr val="tx1">
                    <a:tint val="75000"/>
                  </a:schemeClr>
                </a:solidFill>
              </a:defRPr>
            </a:lvl3pPr>
            <a:lvl4pPr marL="5384764" indent="0">
              <a:buNone/>
              <a:defRPr sz="6281">
                <a:solidFill>
                  <a:schemeClr val="tx1">
                    <a:tint val="75000"/>
                  </a:schemeClr>
                </a:solidFill>
              </a:defRPr>
            </a:lvl4pPr>
            <a:lvl5pPr marL="7179686" indent="0">
              <a:buNone/>
              <a:defRPr sz="6281">
                <a:solidFill>
                  <a:schemeClr val="tx1">
                    <a:tint val="75000"/>
                  </a:schemeClr>
                </a:solidFill>
              </a:defRPr>
            </a:lvl5pPr>
            <a:lvl6pPr marL="8974607" indent="0">
              <a:buNone/>
              <a:defRPr sz="6281">
                <a:solidFill>
                  <a:schemeClr val="tx1">
                    <a:tint val="75000"/>
                  </a:schemeClr>
                </a:solidFill>
              </a:defRPr>
            </a:lvl6pPr>
            <a:lvl7pPr marL="10769529" indent="0">
              <a:buNone/>
              <a:defRPr sz="6281">
                <a:solidFill>
                  <a:schemeClr val="tx1">
                    <a:tint val="75000"/>
                  </a:schemeClr>
                </a:solidFill>
              </a:defRPr>
            </a:lvl7pPr>
            <a:lvl8pPr marL="12564450" indent="0">
              <a:buNone/>
              <a:defRPr sz="6281">
                <a:solidFill>
                  <a:schemeClr val="tx1">
                    <a:tint val="75000"/>
                  </a:schemeClr>
                </a:solidFill>
              </a:defRPr>
            </a:lvl8pPr>
            <a:lvl9pPr marL="14359372" indent="0">
              <a:buNone/>
              <a:defRPr sz="6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5" name="Footer Placeholder 4"/>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6" name="Slide Number Placeholder 5"/>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123285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20440" y="1433456"/>
            <a:ext cx="44165520" cy="520406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167268"/>
            <a:ext cx="21762720" cy="1708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167268"/>
            <a:ext cx="21762720" cy="17083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6" name="Footer Placeholder 5"/>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7" name="Slide Number Placeholder 6"/>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77780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433456"/>
            <a:ext cx="44165520" cy="520406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6600122"/>
            <a:ext cx="21662705" cy="3234617"/>
          </a:xfrm>
        </p:spPr>
        <p:txBody>
          <a:bodyPr anchor="b"/>
          <a:lstStyle>
            <a:lvl1pPr marL="0" indent="0">
              <a:buNone/>
              <a:defRPr sz="9422" b="1"/>
            </a:lvl1pPr>
            <a:lvl2pPr marL="1794921" indent="0">
              <a:buNone/>
              <a:defRPr sz="7852" b="1"/>
            </a:lvl2pPr>
            <a:lvl3pPr marL="3589843" indent="0">
              <a:buNone/>
              <a:defRPr sz="7067" b="1"/>
            </a:lvl3pPr>
            <a:lvl4pPr marL="5384764" indent="0">
              <a:buNone/>
              <a:defRPr sz="6281" b="1"/>
            </a:lvl4pPr>
            <a:lvl5pPr marL="7179686" indent="0">
              <a:buNone/>
              <a:defRPr sz="6281" b="1"/>
            </a:lvl5pPr>
            <a:lvl6pPr marL="8974607" indent="0">
              <a:buNone/>
              <a:defRPr sz="6281" b="1"/>
            </a:lvl6pPr>
            <a:lvl7pPr marL="10769529" indent="0">
              <a:buNone/>
              <a:defRPr sz="6281" b="1"/>
            </a:lvl7pPr>
            <a:lvl8pPr marL="12564450" indent="0">
              <a:buNone/>
              <a:defRPr sz="6281" b="1"/>
            </a:lvl8pPr>
            <a:lvl9pPr marL="14359372" indent="0">
              <a:buNone/>
              <a:defRPr sz="6281" b="1"/>
            </a:lvl9pPr>
          </a:lstStyle>
          <a:p>
            <a:pPr lvl="0"/>
            <a:r>
              <a:rPr lang="en-US"/>
              <a:t>Click to edit Master text styles</a:t>
            </a:r>
          </a:p>
        </p:txBody>
      </p:sp>
      <p:sp>
        <p:nvSpPr>
          <p:cNvPr id="4" name="Content Placeholder 3"/>
          <p:cNvSpPr>
            <a:spLocks noGrp="1"/>
          </p:cNvSpPr>
          <p:nvPr>
            <p:ph sz="half" idx="2"/>
          </p:nvPr>
        </p:nvSpPr>
        <p:spPr>
          <a:xfrm>
            <a:off x="3527112" y="9834739"/>
            <a:ext cx="21662705" cy="14465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6600122"/>
            <a:ext cx="21769390" cy="3234617"/>
          </a:xfrm>
        </p:spPr>
        <p:txBody>
          <a:bodyPr anchor="b"/>
          <a:lstStyle>
            <a:lvl1pPr marL="0" indent="0">
              <a:buNone/>
              <a:defRPr sz="9422" b="1"/>
            </a:lvl1pPr>
            <a:lvl2pPr marL="1794921" indent="0">
              <a:buNone/>
              <a:defRPr sz="7852" b="1"/>
            </a:lvl2pPr>
            <a:lvl3pPr marL="3589843" indent="0">
              <a:buNone/>
              <a:defRPr sz="7067" b="1"/>
            </a:lvl3pPr>
            <a:lvl4pPr marL="5384764" indent="0">
              <a:buNone/>
              <a:defRPr sz="6281" b="1"/>
            </a:lvl4pPr>
            <a:lvl5pPr marL="7179686" indent="0">
              <a:buNone/>
              <a:defRPr sz="6281" b="1"/>
            </a:lvl5pPr>
            <a:lvl6pPr marL="8974607" indent="0">
              <a:buNone/>
              <a:defRPr sz="6281" b="1"/>
            </a:lvl6pPr>
            <a:lvl7pPr marL="10769529" indent="0">
              <a:buNone/>
              <a:defRPr sz="6281" b="1"/>
            </a:lvl7pPr>
            <a:lvl8pPr marL="12564450" indent="0">
              <a:buNone/>
              <a:defRPr sz="6281" b="1"/>
            </a:lvl8pPr>
            <a:lvl9pPr marL="14359372" indent="0">
              <a:buNone/>
              <a:defRPr sz="6281" b="1"/>
            </a:lvl9pPr>
          </a:lstStyle>
          <a:p>
            <a:pPr lvl="0"/>
            <a:r>
              <a:rPr lang="en-US"/>
              <a:t>Click to edit Master text styles</a:t>
            </a:r>
          </a:p>
        </p:txBody>
      </p:sp>
      <p:sp>
        <p:nvSpPr>
          <p:cNvPr id="6" name="Content Placeholder 5"/>
          <p:cNvSpPr>
            <a:spLocks noGrp="1"/>
          </p:cNvSpPr>
          <p:nvPr>
            <p:ph sz="quarter" idx="4"/>
          </p:nvPr>
        </p:nvSpPr>
        <p:spPr>
          <a:xfrm>
            <a:off x="25923240" y="9834739"/>
            <a:ext cx="21769390" cy="14465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8" name="Footer Placeholder 7"/>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9" name="Slide Number Placeholder 8"/>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122978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0440" y="1433456"/>
            <a:ext cx="44165520" cy="520406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4" name="Footer Placeholder 3"/>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5" name="Slide Number Placeholder 4"/>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178209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3" name="Footer Placeholder 2"/>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4" name="Slide Number Placeholder 3"/>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120718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794933"/>
            <a:ext cx="16515395" cy="6282267"/>
          </a:xfrm>
          <a:prstGeom prst="rect">
            <a:avLst/>
          </a:prstGeom>
        </p:spPr>
        <p:txBody>
          <a:bodyPr anchor="b"/>
          <a:lstStyle>
            <a:lvl1pPr>
              <a:defRPr sz="12563"/>
            </a:lvl1pPr>
          </a:lstStyle>
          <a:p>
            <a:r>
              <a:rPr lang="en-US"/>
              <a:t>Click to edit Master title style</a:t>
            </a:r>
            <a:endParaRPr lang="en-US" dirty="0"/>
          </a:p>
        </p:txBody>
      </p:sp>
      <p:sp>
        <p:nvSpPr>
          <p:cNvPr id="3" name="Content Placeholder 2"/>
          <p:cNvSpPr>
            <a:spLocks noGrp="1"/>
          </p:cNvSpPr>
          <p:nvPr>
            <p:ph idx="1"/>
          </p:nvPr>
        </p:nvSpPr>
        <p:spPr>
          <a:xfrm>
            <a:off x="21769390" y="3876559"/>
            <a:ext cx="25923240" cy="19133491"/>
          </a:xfrm>
        </p:spPr>
        <p:txBody>
          <a:bodyPr/>
          <a:lstStyle>
            <a:lvl1pPr>
              <a:defRPr sz="12563"/>
            </a:lvl1pPr>
            <a:lvl2pPr>
              <a:defRPr sz="10993"/>
            </a:lvl2pPr>
            <a:lvl3pPr>
              <a:defRPr sz="9422"/>
            </a:lvl3pPr>
            <a:lvl4pPr>
              <a:defRPr sz="7852"/>
            </a:lvl4pPr>
            <a:lvl5pPr>
              <a:defRPr sz="7852"/>
            </a:lvl5pPr>
            <a:lvl6pPr>
              <a:defRPr sz="7852"/>
            </a:lvl6pPr>
            <a:lvl7pPr>
              <a:defRPr sz="7852"/>
            </a:lvl7pPr>
            <a:lvl8pPr>
              <a:defRPr sz="7852"/>
            </a:lvl8pPr>
            <a:lvl9pPr>
              <a:defRPr sz="78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077200"/>
            <a:ext cx="16515395" cy="14964012"/>
          </a:xfrm>
        </p:spPr>
        <p:txBody>
          <a:bodyPr/>
          <a:lstStyle>
            <a:lvl1pPr marL="0" indent="0">
              <a:buNone/>
              <a:defRPr sz="6281"/>
            </a:lvl1pPr>
            <a:lvl2pPr marL="1794921" indent="0">
              <a:buNone/>
              <a:defRPr sz="5496"/>
            </a:lvl2pPr>
            <a:lvl3pPr marL="3589843" indent="0">
              <a:buNone/>
              <a:defRPr sz="4711"/>
            </a:lvl3pPr>
            <a:lvl4pPr marL="5384764" indent="0">
              <a:buNone/>
              <a:defRPr sz="3926"/>
            </a:lvl4pPr>
            <a:lvl5pPr marL="7179686" indent="0">
              <a:buNone/>
              <a:defRPr sz="3926"/>
            </a:lvl5pPr>
            <a:lvl6pPr marL="8974607" indent="0">
              <a:buNone/>
              <a:defRPr sz="3926"/>
            </a:lvl6pPr>
            <a:lvl7pPr marL="10769529" indent="0">
              <a:buNone/>
              <a:defRPr sz="3926"/>
            </a:lvl7pPr>
            <a:lvl8pPr marL="12564450" indent="0">
              <a:buNone/>
              <a:defRPr sz="3926"/>
            </a:lvl8pPr>
            <a:lvl9pPr marL="14359372" indent="0">
              <a:buNone/>
              <a:defRPr sz="3926"/>
            </a:lvl9pPr>
          </a:lstStyle>
          <a:p>
            <a:pPr lvl="0"/>
            <a:r>
              <a:rPr lang="en-US"/>
              <a:t>Click to edit Master text styles</a:t>
            </a:r>
          </a:p>
        </p:txBody>
      </p:sp>
      <p:sp>
        <p:nvSpPr>
          <p:cNvPr id="5" name="Date Placeholder 4"/>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6" name="Footer Placeholder 5"/>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7" name="Slide Number Placeholder 6"/>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22960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794933"/>
            <a:ext cx="16515395" cy="6282267"/>
          </a:xfrm>
          <a:prstGeom prst="rect">
            <a:avLst/>
          </a:prstGeom>
        </p:spPr>
        <p:txBody>
          <a:bodyPr anchor="b"/>
          <a:lstStyle>
            <a:lvl1pPr>
              <a:defRPr sz="12563"/>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3876559"/>
            <a:ext cx="25923240" cy="19133491"/>
          </a:xfrm>
        </p:spPr>
        <p:txBody>
          <a:bodyPr anchor="t"/>
          <a:lstStyle>
            <a:lvl1pPr marL="0" indent="0">
              <a:buNone/>
              <a:defRPr sz="12563"/>
            </a:lvl1pPr>
            <a:lvl2pPr marL="1794921" indent="0">
              <a:buNone/>
              <a:defRPr sz="10993"/>
            </a:lvl2pPr>
            <a:lvl3pPr marL="3589843" indent="0">
              <a:buNone/>
              <a:defRPr sz="9422"/>
            </a:lvl3pPr>
            <a:lvl4pPr marL="5384764" indent="0">
              <a:buNone/>
              <a:defRPr sz="7852"/>
            </a:lvl4pPr>
            <a:lvl5pPr marL="7179686" indent="0">
              <a:buNone/>
              <a:defRPr sz="7852"/>
            </a:lvl5pPr>
            <a:lvl6pPr marL="8974607" indent="0">
              <a:buNone/>
              <a:defRPr sz="7852"/>
            </a:lvl6pPr>
            <a:lvl7pPr marL="10769529" indent="0">
              <a:buNone/>
              <a:defRPr sz="7852"/>
            </a:lvl7pPr>
            <a:lvl8pPr marL="12564450" indent="0">
              <a:buNone/>
              <a:defRPr sz="7852"/>
            </a:lvl8pPr>
            <a:lvl9pPr marL="14359372" indent="0">
              <a:buNone/>
              <a:defRPr sz="7852"/>
            </a:lvl9pPr>
          </a:lstStyle>
          <a:p>
            <a:r>
              <a:rPr lang="en-US"/>
              <a:t>Click icon to add picture</a:t>
            </a:r>
            <a:endParaRPr lang="en-US" dirty="0"/>
          </a:p>
        </p:txBody>
      </p:sp>
      <p:sp>
        <p:nvSpPr>
          <p:cNvPr id="4" name="Text Placeholder 3"/>
          <p:cNvSpPr>
            <a:spLocks noGrp="1"/>
          </p:cNvSpPr>
          <p:nvPr>
            <p:ph type="body" sz="half" idx="2"/>
          </p:nvPr>
        </p:nvSpPr>
        <p:spPr>
          <a:xfrm>
            <a:off x="3527112" y="8077200"/>
            <a:ext cx="16515395" cy="14964012"/>
          </a:xfrm>
        </p:spPr>
        <p:txBody>
          <a:bodyPr/>
          <a:lstStyle>
            <a:lvl1pPr marL="0" indent="0">
              <a:buNone/>
              <a:defRPr sz="6281"/>
            </a:lvl1pPr>
            <a:lvl2pPr marL="1794921" indent="0">
              <a:buNone/>
              <a:defRPr sz="5496"/>
            </a:lvl2pPr>
            <a:lvl3pPr marL="3589843" indent="0">
              <a:buNone/>
              <a:defRPr sz="4711"/>
            </a:lvl3pPr>
            <a:lvl4pPr marL="5384764" indent="0">
              <a:buNone/>
              <a:defRPr sz="3926"/>
            </a:lvl4pPr>
            <a:lvl5pPr marL="7179686" indent="0">
              <a:buNone/>
              <a:defRPr sz="3926"/>
            </a:lvl5pPr>
            <a:lvl6pPr marL="8974607" indent="0">
              <a:buNone/>
              <a:defRPr sz="3926"/>
            </a:lvl6pPr>
            <a:lvl7pPr marL="10769529" indent="0">
              <a:buNone/>
              <a:defRPr sz="3926"/>
            </a:lvl7pPr>
            <a:lvl8pPr marL="12564450" indent="0">
              <a:buNone/>
              <a:defRPr sz="3926"/>
            </a:lvl8pPr>
            <a:lvl9pPr marL="14359372" indent="0">
              <a:buNone/>
              <a:defRPr sz="3926"/>
            </a:lvl9pPr>
          </a:lstStyle>
          <a:p>
            <a:pPr lvl="0"/>
            <a:r>
              <a:rPr lang="en-US"/>
              <a:t>Click to edit Master text styles</a:t>
            </a:r>
          </a:p>
        </p:txBody>
      </p:sp>
      <p:sp>
        <p:nvSpPr>
          <p:cNvPr id="5" name="Date Placeholder 4"/>
          <p:cNvSpPr>
            <a:spLocks noGrp="1"/>
          </p:cNvSpPr>
          <p:nvPr>
            <p:ph type="dt" sz="half" idx="10"/>
          </p:nvPr>
        </p:nvSpPr>
        <p:spPr>
          <a:xfrm>
            <a:off x="3520440" y="24954561"/>
            <a:ext cx="11521440" cy="1433454"/>
          </a:xfrm>
          <a:prstGeom prst="rect">
            <a:avLst/>
          </a:prstGeom>
        </p:spPr>
        <p:txBody>
          <a:bodyPr/>
          <a:lstStyle/>
          <a:p>
            <a:fld id="{26126D28-E11D-46D3-88B7-49DCB4796103}" type="datetimeFigureOut">
              <a:rPr lang="en-US" smtClean="0"/>
              <a:t>9/12/2022</a:t>
            </a:fld>
            <a:endParaRPr lang="en-US"/>
          </a:p>
        </p:txBody>
      </p:sp>
      <p:sp>
        <p:nvSpPr>
          <p:cNvPr id="6" name="Footer Placeholder 5"/>
          <p:cNvSpPr>
            <a:spLocks noGrp="1"/>
          </p:cNvSpPr>
          <p:nvPr>
            <p:ph type="ftr" sz="quarter" idx="11"/>
          </p:nvPr>
        </p:nvSpPr>
        <p:spPr>
          <a:xfrm>
            <a:off x="16962120" y="24954561"/>
            <a:ext cx="17282160" cy="1433454"/>
          </a:xfrm>
          <a:prstGeom prst="rect">
            <a:avLst/>
          </a:prstGeom>
        </p:spPr>
        <p:txBody>
          <a:bodyPr/>
          <a:lstStyle/>
          <a:p>
            <a:endParaRPr lang="en-US"/>
          </a:p>
        </p:txBody>
      </p:sp>
      <p:sp>
        <p:nvSpPr>
          <p:cNvPr id="7" name="Slide Number Placeholder 6"/>
          <p:cNvSpPr>
            <a:spLocks noGrp="1"/>
          </p:cNvSpPr>
          <p:nvPr>
            <p:ph type="sldNum" sz="quarter" idx="12"/>
          </p:nvPr>
        </p:nvSpPr>
        <p:spPr>
          <a:xfrm>
            <a:off x="36164520" y="24954561"/>
            <a:ext cx="11521440" cy="1433454"/>
          </a:xfrm>
          <a:prstGeom prst="rect">
            <a:avLst/>
          </a:prstGeom>
        </p:spPr>
        <p:txBody>
          <a:bodyPr/>
          <a:lstStyle/>
          <a:p>
            <a:fld id="{6F5292E1-7ADB-4D44-A62C-7B08A575162E}" type="slidenum">
              <a:rPr lang="en-US" smtClean="0"/>
              <a:t>‹#›</a:t>
            </a:fld>
            <a:endParaRPr lang="en-US"/>
          </a:p>
        </p:txBody>
      </p:sp>
    </p:spTree>
    <p:extLst>
      <p:ext uri="{BB962C8B-B14F-4D97-AF65-F5344CB8AC3E}">
        <p14:creationId xmlns:p14="http://schemas.microsoft.com/office/powerpoint/2010/main" val="119967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5822" y="6283224"/>
            <a:ext cx="16073578" cy="17083031"/>
          </a:xfrm>
          <a:prstGeom prst="rect">
            <a:avLst/>
          </a:prstGeom>
        </p:spPr>
        <p:txBody>
          <a:bodyPr vert="horz" lIns="0" tIns="27432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4">
            <a:extLst>
              <a:ext uri="{FF2B5EF4-FFF2-40B4-BE49-F238E27FC236}">
                <a16:creationId xmlns:a16="http://schemas.microsoft.com/office/drawing/2014/main" id="{5C353C33-87C6-4BDC-B09C-0565BDFBB8B5}"/>
              </a:ext>
            </a:extLst>
          </p:cNvPr>
          <p:cNvSpPr txBox="1">
            <a:spLocks/>
          </p:cNvSpPr>
          <p:nvPr userDrawn="1"/>
        </p:nvSpPr>
        <p:spPr>
          <a:xfrm>
            <a:off x="0" y="0"/>
            <a:ext cx="51206400" cy="4445000"/>
          </a:xfrm>
          <a:prstGeom prst="rect">
            <a:avLst/>
          </a:prstGeom>
          <a:solidFill>
            <a:schemeClr val="accent1"/>
          </a:solidFill>
        </p:spPr>
        <p:txBody>
          <a:bodyPr vert="horz" lIns="274320" tIns="45720" rIns="13716000" bIns="45720" rtlCol="0" anchor="ctr">
            <a:no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a:lnSpc>
                <a:spcPct val="90000"/>
              </a:lnSpc>
            </a:pPr>
            <a:endParaRPr lang="en-US" sz="4400" dirty="0">
              <a:solidFill>
                <a:prstClr val="white"/>
              </a:solidFill>
              <a:latin typeface="+mn-lt"/>
            </a:endParaRPr>
          </a:p>
        </p:txBody>
      </p:sp>
      <p:sp>
        <p:nvSpPr>
          <p:cNvPr id="9" name="Title 4">
            <a:extLst>
              <a:ext uri="{FF2B5EF4-FFF2-40B4-BE49-F238E27FC236}">
                <a16:creationId xmlns:a16="http://schemas.microsoft.com/office/drawing/2014/main" id="{B56CC3B5-4906-4C09-A551-17C584C94D9F}"/>
              </a:ext>
            </a:extLst>
          </p:cNvPr>
          <p:cNvSpPr txBox="1">
            <a:spLocks/>
          </p:cNvSpPr>
          <p:nvPr userDrawn="1"/>
        </p:nvSpPr>
        <p:spPr>
          <a:xfrm>
            <a:off x="0" y="26075640"/>
            <a:ext cx="51206399" cy="851034"/>
          </a:xfrm>
          <a:prstGeom prst="rect">
            <a:avLst/>
          </a:prstGeom>
          <a:solidFill>
            <a:schemeClr val="accent1"/>
          </a:solidFill>
        </p:spPr>
        <p:txBody>
          <a:bodyPr vert="horz" lIns="274320" tIns="45720" rIns="0" bIns="45720" rtlCol="0" anchor="ctr">
            <a:normAutofit lnSpcReduction="100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endParaRPr lang="en-US" sz="5400" dirty="0">
              <a:solidFill>
                <a:prstClr val="white"/>
              </a:solidFill>
              <a:latin typeface="+mn-lt"/>
            </a:endParaRPr>
          </a:p>
        </p:txBody>
      </p:sp>
    </p:spTree>
    <p:extLst>
      <p:ext uri="{BB962C8B-B14F-4D97-AF65-F5344CB8AC3E}">
        <p14:creationId xmlns:p14="http://schemas.microsoft.com/office/powerpoint/2010/main" val="2784381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589843" rtl="0" eaLnBrk="1" latinLnBrk="0" hangingPunct="1">
        <a:lnSpc>
          <a:spcPct val="90000"/>
        </a:lnSpc>
        <a:spcBef>
          <a:spcPct val="0"/>
        </a:spcBef>
        <a:buNone/>
        <a:defRPr sz="17274" kern="1200">
          <a:solidFill>
            <a:schemeClr val="tx1"/>
          </a:solidFill>
          <a:latin typeface="+mj-lt"/>
          <a:ea typeface="+mj-ea"/>
          <a:cs typeface="+mj-cs"/>
        </a:defRPr>
      </a:lvl1pPr>
    </p:titleStyle>
    <p:bodyStyle>
      <a:lvl1pPr marL="342900" indent="-342900" algn="l" defTabSz="3589843" rtl="0" eaLnBrk="1" latinLnBrk="0" hangingPunct="1">
        <a:lnSpc>
          <a:spcPct val="100000"/>
        </a:lnSpc>
        <a:spcBef>
          <a:spcPts val="0"/>
        </a:spcBef>
        <a:spcAft>
          <a:spcPts val="600"/>
        </a:spcAft>
        <a:buClr>
          <a:schemeClr val="accent1"/>
        </a:buClr>
        <a:buFont typeface="Arial" panose="020B0604020202020204" pitchFamily="34" charset="0"/>
        <a:buChar char="•"/>
        <a:defRPr sz="3200" kern="1200">
          <a:solidFill>
            <a:schemeClr val="tx1"/>
          </a:solidFill>
          <a:latin typeface="+mn-lt"/>
          <a:ea typeface="+mn-ea"/>
          <a:cs typeface="+mn-cs"/>
        </a:defRPr>
      </a:lvl1pPr>
      <a:lvl2pPr marL="746125" indent="-403225" algn="l" defTabSz="3589843" rtl="0" eaLnBrk="1" latinLnBrk="0" hangingPunct="1">
        <a:lnSpc>
          <a:spcPct val="100000"/>
        </a:lnSpc>
        <a:spcBef>
          <a:spcPts val="0"/>
        </a:spcBef>
        <a:spcAft>
          <a:spcPts val="600"/>
        </a:spcAft>
        <a:buClr>
          <a:schemeClr val="accent1"/>
        </a:buClr>
        <a:buFont typeface="Arial Narrow" panose="020B0606020202030204" pitchFamily="34" charset="0"/>
        <a:buChar char="–"/>
        <a:defRPr sz="3200" kern="1200">
          <a:solidFill>
            <a:schemeClr val="tx1"/>
          </a:solidFill>
          <a:latin typeface="+mn-lt"/>
          <a:ea typeface="+mn-ea"/>
          <a:cs typeface="+mn-cs"/>
        </a:defRPr>
      </a:lvl2pPr>
      <a:lvl3pPr marL="1143000" indent="-396875" algn="l" defTabSz="3589843" rtl="0" eaLnBrk="1" latinLnBrk="0" hangingPunct="1">
        <a:lnSpc>
          <a:spcPct val="100000"/>
        </a:lnSpc>
        <a:spcBef>
          <a:spcPts val="0"/>
        </a:spcBef>
        <a:spcAft>
          <a:spcPts val="600"/>
        </a:spcAft>
        <a:buFont typeface="Arial" panose="020B0604020202020204" pitchFamily="34" charset="0"/>
        <a:buChar char="•"/>
        <a:defRPr sz="3200" kern="1200">
          <a:solidFill>
            <a:schemeClr val="tx1"/>
          </a:solidFill>
          <a:latin typeface="+mn-lt"/>
          <a:ea typeface="+mn-ea"/>
          <a:cs typeface="+mn-cs"/>
        </a:defRPr>
      </a:lvl3pPr>
      <a:lvl4pPr marL="1546225" indent="-403225" algn="l" defTabSz="3589843" rtl="0" eaLnBrk="1" latinLnBrk="0" hangingPunct="1">
        <a:lnSpc>
          <a:spcPct val="100000"/>
        </a:lnSpc>
        <a:spcBef>
          <a:spcPts val="0"/>
        </a:spcBef>
        <a:spcAft>
          <a:spcPts val="600"/>
        </a:spcAft>
        <a:buFont typeface="Arial Narrow" panose="020B0606020202030204" pitchFamily="34" charset="0"/>
        <a:buChar char="–"/>
        <a:defRPr sz="3200" kern="1200">
          <a:solidFill>
            <a:schemeClr val="tx1"/>
          </a:solidFill>
          <a:latin typeface="+mn-lt"/>
          <a:ea typeface="+mn-ea"/>
          <a:cs typeface="+mn-cs"/>
        </a:defRPr>
      </a:lvl4pPr>
      <a:lvl5pPr marL="8077147" indent="-897461" algn="l" defTabSz="3589843" rtl="0" eaLnBrk="1" latinLnBrk="0" hangingPunct="1">
        <a:lnSpc>
          <a:spcPct val="100000"/>
        </a:lnSpc>
        <a:spcBef>
          <a:spcPts val="0"/>
        </a:spcBef>
        <a:spcAft>
          <a:spcPts val="600"/>
        </a:spcAft>
        <a:buFont typeface="Arial" panose="020B0604020202020204" pitchFamily="34" charset="0"/>
        <a:buChar char="•"/>
        <a:defRPr sz="3200" kern="1200">
          <a:solidFill>
            <a:schemeClr val="tx1"/>
          </a:solidFill>
          <a:latin typeface="+mn-lt"/>
          <a:ea typeface="+mn-ea"/>
          <a:cs typeface="+mn-cs"/>
        </a:defRPr>
      </a:lvl5pPr>
      <a:lvl6pPr marL="9872068" indent="-897461" algn="l" defTabSz="3589843" rtl="0" eaLnBrk="1" latinLnBrk="0" hangingPunct="1">
        <a:lnSpc>
          <a:spcPct val="90000"/>
        </a:lnSpc>
        <a:spcBef>
          <a:spcPts val="1963"/>
        </a:spcBef>
        <a:buFont typeface="Arial" panose="020B0604020202020204" pitchFamily="34" charset="0"/>
        <a:buChar char="•"/>
        <a:defRPr sz="7067" kern="1200">
          <a:solidFill>
            <a:schemeClr val="tx1"/>
          </a:solidFill>
          <a:latin typeface="+mn-lt"/>
          <a:ea typeface="+mn-ea"/>
          <a:cs typeface="+mn-cs"/>
        </a:defRPr>
      </a:lvl6pPr>
      <a:lvl7pPr marL="11666990" indent="-897461" algn="l" defTabSz="3589843" rtl="0" eaLnBrk="1" latinLnBrk="0" hangingPunct="1">
        <a:lnSpc>
          <a:spcPct val="90000"/>
        </a:lnSpc>
        <a:spcBef>
          <a:spcPts val="1963"/>
        </a:spcBef>
        <a:buFont typeface="Arial" panose="020B0604020202020204" pitchFamily="34" charset="0"/>
        <a:buChar char="•"/>
        <a:defRPr sz="7067" kern="1200">
          <a:solidFill>
            <a:schemeClr val="tx1"/>
          </a:solidFill>
          <a:latin typeface="+mn-lt"/>
          <a:ea typeface="+mn-ea"/>
          <a:cs typeface="+mn-cs"/>
        </a:defRPr>
      </a:lvl7pPr>
      <a:lvl8pPr marL="13461911" indent="-897461" algn="l" defTabSz="3589843" rtl="0" eaLnBrk="1" latinLnBrk="0" hangingPunct="1">
        <a:lnSpc>
          <a:spcPct val="90000"/>
        </a:lnSpc>
        <a:spcBef>
          <a:spcPts val="1963"/>
        </a:spcBef>
        <a:buFont typeface="Arial" panose="020B0604020202020204" pitchFamily="34" charset="0"/>
        <a:buChar char="•"/>
        <a:defRPr sz="7067" kern="1200">
          <a:solidFill>
            <a:schemeClr val="tx1"/>
          </a:solidFill>
          <a:latin typeface="+mn-lt"/>
          <a:ea typeface="+mn-ea"/>
          <a:cs typeface="+mn-cs"/>
        </a:defRPr>
      </a:lvl8pPr>
      <a:lvl9pPr marL="15256833" indent="-897461" algn="l" defTabSz="3589843" rtl="0" eaLnBrk="1" latinLnBrk="0" hangingPunct="1">
        <a:lnSpc>
          <a:spcPct val="90000"/>
        </a:lnSpc>
        <a:spcBef>
          <a:spcPts val="1963"/>
        </a:spcBef>
        <a:buFont typeface="Arial" panose="020B0604020202020204" pitchFamily="34" charset="0"/>
        <a:buChar char="•"/>
        <a:defRPr sz="7067" kern="1200">
          <a:solidFill>
            <a:schemeClr val="tx1"/>
          </a:solidFill>
          <a:latin typeface="+mn-lt"/>
          <a:ea typeface="+mn-ea"/>
          <a:cs typeface="+mn-cs"/>
        </a:defRPr>
      </a:lvl9pPr>
    </p:bodyStyle>
    <p:otherStyle>
      <a:defPPr>
        <a:defRPr lang="en-US"/>
      </a:defPPr>
      <a:lvl1pPr marL="0" algn="l" defTabSz="3589843" rtl="0" eaLnBrk="1" latinLnBrk="0" hangingPunct="1">
        <a:defRPr sz="7067" kern="1200">
          <a:solidFill>
            <a:schemeClr val="tx1"/>
          </a:solidFill>
          <a:latin typeface="+mn-lt"/>
          <a:ea typeface="+mn-ea"/>
          <a:cs typeface="+mn-cs"/>
        </a:defRPr>
      </a:lvl1pPr>
      <a:lvl2pPr marL="1794921" algn="l" defTabSz="3589843" rtl="0" eaLnBrk="1" latinLnBrk="0" hangingPunct="1">
        <a:defRPr sz="7067" kern="1200">
          <a:solidFill>
            <a:schemeClr val="tx1"/>
          </a:solidFill>
          <a:latin typeface="+mn-lt"/>
          <a:ea typeface="+mn-ea"/>
          <a:cs typeface="+mn-cs"/>
        </a:defRPr>
      </a:lvl2pPr>
      <a:lvl3pPr marL="3589843" algn="l" defTabSz="3589843" rtl="0" eaLnBrk="1" latinLnBrk="0" hangingPunct="1">
        <a:defRPr sz="7067" kern="1200">
          <a:solidFill>
            <a:schemeClr val="tx1"/>
          </a:solidFill>
          <a:latin typeface="+mn-lt"/>
          <a:ea typeface="+mn-ea"/>
          <a:cs typeface="+mn-cs"/>
        </a:defRPr>
      </a:lvl3pPr>
      <a:lvl4pPr marL="5384764" algn="l" defTabSz="3589843" rtl="0" eaLnBrk="1" latinLnBrk="0" hangingPunct="1">
        <a:defRPr sz="7067" kern="1200">
          <a:solidFill>
            <a:schemeClr val="tx1"/>
          </a:solidFill>
          <a:latin typeface="+mn-lt"/>
          <a:ea typeface="+mn-ea"/>
          <a:cs typeface="+mn-cs"/>
        </a:defRPr>
      </a:lvl4pPr>
      <a:lvl5pPr marL="7179686" algn="l" defTabSz="3589843" rtl="0" eaLnBrk="1" latinLnBrk="0" hangingPunct="1">
        <a:defRPr sz="7067" kern="1200">
          <a:solidFill>
            <a:schemeClr val="tx1"/>
          </a:solidFill>
          <a:latin typeface="+mn-lt"/>
          <a:ea typeface="+mn-ea"/>
          <a:cs typeface="+mn-cs"/>
        </a:defRPr>
      </a:lvl5pPr>
      <a:lvl6pPr marL="8974607" algn="l" defTabSz="3589843" rtl="0" eaLnBrk="1" latinLnBrk="0" hangingPunct="1">
        <a:defRPr sz="7067" kern="1200">
          <a:solidFill>
            <a:schemeClr val="tx1"/>
          </a:solidFill>
          <a:latin typeface="+mn-lt"/>
          <a:ea typeface="+mn-ea"/>
          <a:cs typeface="+mn-cs"/>
        </a:defRPr>
      </a:lvl6pPr>
      <a:lvl7pPr marL="10769529" algn="l" defTabSz="3589843" rtl="0" eaLnBrk="1" latinLnBrk="0" hangingPunct="1">
        <a:defRPr sz="7067" kern="1200">
          <a:solidFill>
            <a:schemeClr val="tx1"/>
          </a:solidFill>
          <a:latin typeface="+mn-lt"/>
          <a:ea typeface="+mn-ea"/>
          <a:cs typeface="+mn-cs"/>
        </a:defRPr>
      </a:lvl7pPr>
      <a:lvl8pPr marL="12564450" algn="l" defTabSz="3589843" rtl="0" eaLnBrk="1" latinLnBrk="0" hangingPunct="1">
        <a:defRPr sz="7067" kern="1200">
          <a:solidFill>
            <a:schemeClr val="tx1"/>
          </a:solidFill>
          <a:latin typeface="+mn-lt"/>
          <a:ea typeface="+mn-ea"/>
          <a:cs typeface="+mn-cs"/>
        </a:defRPr>
      </a:lvl8pPr>
      <a:lvl9pPr marL="14359372" algn="l" defTabSz="3589843" rtl="0" eaLnBrk="1" latinLnBrk="0" hangingPunct="1">
        <a:defRPr sz="70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descr="Table&#10;&#10;Description automatically generated with low confidence">
            <a:extLst>
              <a:ext uri="{FF2B5EF4-FFF2-40B4-BE49-F238E27FC236}">
                <a16:creationId xmlns:a16="http://schemas.microsoft.com/office/drawing/2014/main" id="{A0EDE20D-A44D-4691-976A-3E2965D9A681}"/>
              </a:ext>
            </a:extLst>
          </p:cNvPr>
          <p:cNvPicPr>
            <a:picLocks noChangeAspect="1"/>
          </p:cNvPicPr>
          <p:nvPr/>
        </p:nvPicPr>
        <p:blipFill rotWithShape="1">
          <a:blip r:embed="rId2">
            <a:extLst>
              <a:ext uri="{28A0092B-C50C-407E-A947-70E740481C1C}">
                <a14:useLocalDpi xmlns:a14="http://schemas.microsoft.com/office/drawing/2010/main" val="0"/>
              </a:ext>
            </a:extLst>
          </a:blip>
          <a:srcRect l="294" t="5622" r="526" b="4800"/>
          <a:stretch/>
        </p:blipFill>
        <p:spPr>
          <a:xfrm>
            <a:off x="20233722" y="19519630"/>
            <a:ext cx="21252827" cy="5235025"/>
          </a:xfrm>
          <a:prstGeom prst="rect">
            <a:avLst/>
          </a:prstGeom>
        </p:spPr>
      </p:pic>
      <p:sp>
        <p:nvSpPr>
          <p:cNvPr id="139" name="Rectangle 138">
            <a:extLst>
              <a:ext uri="{FF2B5EF4-FFF2-40B4-BE49-F238E27FC236}">
                <a16:creationId xmlns:a16="http://schemas.microsoft.com/office/drawing/2014/main" id="{12096AA7-1308-45BE-89BC-73C3CC970579}"/>
              </a:ext>
            </a:extLst>
          </p:cNvPr>
          <p:cNvSpPr/>
          <p:nvPr/>
        </p:nvSpPr>
        <p:spPr>
          <a:xfrm>
            <a:off x="20146740" y="18777684"/>
            <a:ext cx="21522310" cy="62062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itle 4">
            <a:extLst>
              <a:ext uri="{FF2B5EF4-FFF2-40B4-BE49-F238E27FC236}">
                <a16:creationId xmlns:a16="http://schemas.microsoft.com/office/drawing/2014/main" id="{40B3BBEF-CC52-4EAF-96BE-3E086DC36BB6}"/>
              </a:ext>
            </a:extLst>
          </p:cNvPr>
          <p:cNvSpPr txBox="1">
            <a:spLocks/>
          </p:cNvSpPr>
          <p:nvPr/>
        </p:nvSpPr>
        <p:spPr>
          <a:xfrm>
            <a:off x="600074" y="4938134"/>
            <a:ext cx="9198311" cy="777240"/>
          </a:xfrm>
          <a:prstGeom prst="rect">
            <a:avLst/>
          </a:prstGeom>
          <a:solidFill>
            <a:srgbClr val="005DAA"/>
          </a:solidFill>
        </p:spPr>
        <p:txBody>
          <a:bodyPr vert="horz" lIns="274320" tIns="45720" rIns="0" bIns="45720" rtlCol="0" anchor="ctr">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Narrow"/>
                <a:ea typeface="+mj-ea"/>
                <a:cs typeface="+mj-cs"/>
              </a:rPr>
              <a:t>BACKGROUND</a:t>
            </a:r>
          </a:p>
        </p:txBody>
      </p:sp>
      <p:sp>
        <p:nvSpPr>
          <p:cNvPr id="141" name="Title 4">
            <a:extLst>
              <a:ext uri="{FF2B5EF4-FFF2-40B4-BE49-F238E27FC236}">
                <a16:creationId xmlns:a16="http://schemas.microsoft.com/office/drawing/2014/main" id="{075EE4DA-8118-4B05-973E-E22BBE22680E}"/>
              </a:ext>
            </a:extLst>
          </p:cNvPr>
          <p:cNvSpPr txBox="1">
            <a:spLocks/>
          </p:cNvSpPr>
          <p:nvPr/>
        </p:nvSpPr>
        <p:spPr>
          <a:xfrm>
            <a:off x="10248899" y="4938134"/>
            <a:ext cx="31502093" cy="777240"/>
          </a:xfrm>
          <a:prstGeom prst="rect">
            <a:avLst/>
          </a:prstGeom>
          <a:solidFill>
            <a:srgbClr val="005DAA"/>
          </a:solidFill>
        </p:spPr>
        <p:txBody>
          <a:bodyPr vert="horz" lIns="274320" tIns="45720" rIns="0" bIns="45720" rtlCol="0" anchor="ctr">
            <a:normAutofit lnSpcReduction="100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Narrow"/>
                <a:ea typeface="+mj-ea"/>
                <a:cs typeface="+mj-cs"/>
              </a:rPr>
              <a:t>RESULTS</a:t>
            </a:r>
          </a:p>
        </p:txBody>
      </p:sp>
      <p:sp>
        <p:nvSpPr>
          <p:cNvPr id="144" name="Content Placeholder 11">
            <a:extLst>
              <a:ext uri="{FF2B5EF4-FFF2-40B4-BE49-F238E27FC236}">
                <a16:creationId xmlns:a16="http://schemas.microsoft.com/office/drawing/2014/main" id="{A3246329-7A2D-499F-A0BD-A8823767D9A0}"/>
              </a:ext>
            </a:extLst>
          </p:cNvPr>
          <p:cNvSpPr txBox="1">
            <a:spLocks/>
          </p:cNvSpPr>
          <p:nvPr/>
        </p:nvSpPr>
        <p:spPr>
          <a:xfrm>
            <a:off x="600074" y="5819774"/>
            <a:ext cx="9198311" cy="5247590"/>
          </a:xfrm>
          <a:prstGeom prst="rect">
            <a:avLst/>
          </a:prstGeom>
        </p:spPr>
        <p:txBody>
          <a:bodyPr wrap="square">
            <a:spAutoFit/>
          </a:bodyPr>
          <a:lstStyle>
            <a:lvl1pPr marL="342900" indent="-342900" algn="l" defTabSz="3589843" rtl="0" eaLnBrk="1" latinLnBrk="0" hangingPunct="1">
              <a:lnSpc>
                <a:spcPct val="100000"/>
              </a:lnSpc>
              <a:spcBef>
                <a:spcPts val="0"/>
              </a:spcBef>
              <a:spcAft>
                <a:spcPts val="600"/>
              </a:spcAft>
              <a:buClr>
                <a:schemeClr val="accent1"/>
              </a:buClr>
              <a:buFont typeface="Arial" panose="020B0604020202020204" pitchFamily="34" charset="0"/>
              <a:buChar char="•"/>
              <a:defRPr sz="3200" kern="1200">
                <a:solidFill>
                  <a:schemeClr val="tx1"/>
                </a:solidFill>
                <a:latin typeface="+mn-lt"/>
                <a:ea typeface="+mn-ea"/>
                <a:cs typeface="+mn-cs"/>
              </a:defRPr>
            </a:lvl1pPr>
            <a:lvl2pPr marL="746125" indent="-403225" algn="l" defTabSz="3589843" rtl="0" eaLnBrk="1" latinLnBrk="0" hangingPunct="1">
              <a:lnSpc>
                <a:spcPct val="100000"/>
              </a:lnSpc>
              <a:spcBef>
                <a:spcPts val="0"/>
              </a:spcBef>
              <a:spcAft>
                <a:spcPts val="600"/>
              </a:spcAft>
              <a:buClr>
                <a:schemeClr val="accent1"/>
              </a:buClr>
              <a:buFont typeface="Arial Narrow" panose="020B0606020202030204" pitchFamily="34" charset="0"/>
              <a:buChar char="–"/>
              <a:defRPr sz="3200" kern="1200">
                <a:solidFill>
                  <a:schemeClr val="tx1"/>
                </a:solidFill>
                <a:latin typeface="+mn-lt"/>
                <a:ea typeface="+mn-ea"/>
                <a:cs typeface="+mn-cs"/>
              </a:defRPr>
            </a:lvl2pPr>
            <a:lvl3pPr marL="1143000" indent="-396875" algn="l" defTabSz="3589843" rtl="0" eaLnBrk="1" latinLnBrk="0" hangingPunct="1">
              <a:lnSpc>
                <a:spcPct val="100000"/>
              </a:lnSpc>
              <a:spcBef>
                <a:spcPts val="0"/>
              </a:spcBef>
              <a:spcAft>
                <a:spcPts val="600"/>
              </a:spcAft>
              <a:buFont typeface="Arial" panose="020B0604020202020204" pitchFamily="34" charset="0"/>
              <a:buChar char="•"/>
              <a:defRPr sz="3200" kern="1200">
                <a:solidFill>
                  <a:schemeClr val="tx1"/>
                </a:solidFill>
                <a:latin typeface="+mn-lt"/>
                <a:ea typeface="+mn-ea"/>
                <a:cs typeface="+mn-cs"/>
              </a:defRPr>
            </a:lvl3pPr>
            <a:lvl4pPr marL="1546225" indent="-403225" algn="l" defTabSz="3589843" rtl="0" eaLnBrk="1" latinLnBrk="0" hangingPunct="1">
              <a:lnSpc>
                <a:spcPct val="100000"/>
              </a:lnSpc>
              <a:spcBef>
                <a:spcPts val="0"/>
              </a:spcBef>
              <a:spcAft>
                <a:spcPts val="600"/>
              </a:spcAft>
              <a:buFont typeface="Arial Narrow" panose="020B0606020202030204" pitchFamily="34" charset="0"/>
              <a:buChar char="–"/>
              <a:defRPr sz="3200" kern="1200">
                <a:solidFill>
                  <a:schemeClr val="tx1"/>
                </a:solidFill>
                <a:latin typeface="+mn-lt"/>
                <a:ea typeface="+mn-ea"/>
                <a:cs typeface="+mn-cs"/>
              </a:defRPr>
            </a:lvl4pPr>
            <a:lvl5pPr marL="8077147" indent="-897461" algn="l" defTabSz="3589843" rtl="0" eaLnBrk="1" latinLnBrk="0" hangingPunct="1">
              <a:lnSpc>
                <a:spcPct val="100000"/>
              </a:lnSpc>
              <a:spcBef>
                <a:spcPts val="0"/>
              </a:spcBef>
              <a:spcAft>
                <a:spcPts val="600"/>
              </a:spcAft>
              <a:buFont typeface="Arial" panose="020B0604020202020204" pitchFamily="34" charset="0"/>
              <a:buChar char="•"/>
              <a:defRPr sz="3200" kern="1200">
                <a:solidFill>
                  <a:schemeClr val="tx1"/>
                </a:solidFill>
                <a:latin typeface="+mn-lt"/>
                <a:ea typeface="+mn-ea"/>
                <a:cs typeface="+mn-cs"/>
              </a:defRPr>
            </a:lvl5pPr>
            <a:lvl6pPr marL="9872068" indent="-897461" algn="l" defTabSz="3589843" rtl="0" eaLnBrk="1" latinLnBrk="0" hangingPunct="1">
              <a:lnSpc>
                <a:spcPct val="90000"/>
              </a:lnSpc>
              <a:spcBef>
                <a:spcPts val="1963"/>
              </a:spcBef>
              <a:buFont typeface="Arial" panose="020B0604020202020204" pitchFamily="34" charset="0"/>
              <a:buChar char="•"/>
              <a:defRPr sz="7067" kern="1200">
                <a:solidFill>
                  <a:schemeClr val="tx1"/>
                </a:solidFill>
                <a:latin typeface="+mn-lt"/>
                <a:ea typeface="+mn-ea"/>
                <a:cs typeface="+mn-cs"/>
              </a:defRPr>
            </a:lvl6pPr>
            <a:lvl7pPr marL="11666990" indent="-897461" algn="l" defTabSz="3589843" rtl="0" eaLnBrk="1" latinLnBrk="0" hangingPunct="1">
              <a:lnSpc>
                <a:spcPct val="90000"/>
              </a:lnSpc>
              <a:spcBef>
                <a:spcPts val="1963"/>
              </a:spcBef>
              <a:buFont typeface="Arial" panose="020B0604020202020204" pitchFamily="34" charset="0"/>
              <a:buChar char="•"/>
              <a:defRPr sz="7067" kern="1200">
                <a:solidFill>
                  <a:schemeClr val="tx1"/>
                </a:solidFill>
                <a:latin typeface="+mn-lt"/>
                <a:ea typeface="+mn-ea"/>
                <a:cs typeface="+mn-cs"/>
              </a:defRPr>
            </a:lvl7pPr>
            <a:lvl8pPr marL="13461911" indent="-897461" algn="l" defTabSz="3589843" rtl="0" eaLnBrk="1" latinLnBrk="0" hangingPunct="1">
              <a:lnSpc>
                <a:spcPct val="90000"/>
              </a:lnSpc>
              <a:spcBef>
                <a:spcPts val="1963"/>
              </a:spcBef>
              <a:buFont typeface="Arial" panose="020B0604020202020204" pitchFamily="34" charset="0"/>
              <a:buChar char="•"/>
              <a:defRPr sz="7067" kern="1200">
                <a:solidFill>
                  <a:schemeClr val="tx1"/>
                </a:solidFill>
                <a:latin typeface="+mn-lt"/>
                <a:ea typeface="+mn-ea"/>
                <a:cs typeface="+mn-cs"/>
              </a:defRPr>
            </a:lvl8pPr>
            <a:lvl9pPr marL="15256833" indent="-897461" algn="l" defTabSz="3589843" rtl="0" eaLnBrk="1" latinLnBrk="0" hangingPunct="1">
              <a:lnSpc>
                <a:spcPct val="90000"/>
              </a:lnSpc>
              <a:spcBef>
                <a:spcPts val="1963"/>
              </a:spcBef>
              <a:buFont typeface="Arial" panose="020B0604020202020204" pitchFamily="34" charset="0"/>
              <a:buChar char="•"/>
              <a:defRPr sz="7067" kern="1200">
                <a:solidFill>
                  <a:schemeClr val="tx1"/>
                </a:solidFill>
                <a:latin typeface="+mn-lt"/>
                <a:ea typeface="+mn-ea"/>
                <a:cs typeface="+mn-cs"/>
              </a:defRPr>
            </a:lvl9pPr>
          </a:lstStyle>
          <a:p>
            <a:r>
              <a:rPr lang="en-US" sz="2200" dirty="0"/>
              <a:t>Patients with advanced gastric cancer have a dismal prognosis with low survival rates and substantial symptom burden including weight loss, pain, dysphagia, nausea/vomiting and fatigue.</a:t>
            </a:r>
            <a:r>
              <a:rPr lang="en-US" sz="2200" baseline="30000" dirty="0"/>
              <a:t>1,2 </a:t>
            </a:r>
            <a:r>
              <a:rPr lang="en-US" sz="2200" dirty="0"/>
              <a:t>About 30% of patients overexpress the fibroblast growth factor receptor 2b (FGFR2b) protein, an emerging biomarker and investigational target in gastric cancer.</a:t>
            </a:r>
            <a:r>
              <a:rPr lang="en-US" sz="2200" baseline="30000" dirty="0"/>
              <a:t>3</a:t>
            </a:r>
          </a:p>
          <a:p>
            <a:r>
              <a:rPr lang="en-US" sz="2200" dirty="0"/>
              <a:t>FIGHT (NCT03694522) is a phase 2, randomized, double-blind study evaluating </a:t>
            </a:r>
            <a:r>
              <a:rPr lang="en-US" sz="2200" dirty="0" err="1"/>
              <a:t>bemarituzumab</a:t>
            </a:r>
            <a:r>
              <a:rPr lang="en-US" sz="2200" dirty="0"/>
              <a:t> (BEMA), a monoclonal antibody targeting FGFR2b, plus modified FOLFOX6 (mFOLFOX6) chemotherapy versus placebo plus chemotherapy in previously untreated patients with advanced gastric or gastroesophageal junction cancer (G/GEJC) with confirmed FGFR2b overexpression. At the primary analysis (data cutoff [DCO] September 2020), BEMA/mFOLFOX6 demonstrated improved progression-free survival (PFS) vs placebo/mFOLFOX6 (median PFS 9.5 vs 7.4 months, hazard ratio [HR]: 0.68; 95% confidence interval [CI]: 0.44–1.04). At an updated analysis (DCO February 2021), the median overall survival (OS) was 19.2 vs 13.5 months, respectively (HR: 0.60; 95% CI: 0.38–0.94).</a:t>
            </a:r>
            <a:r>
              <a:rPr lang="en-US" sz="2200" baseline="30000" dirty="0"/>
              <a:t>4</a:t>
            </a:r>
          </a:p>
        </p:txBody>
      </p:sp>
      <p:sp>
        <p:nvSpPr>
          <p:cNvPr id="145" name="TextBox 144">
            <a:extLst>
              <a:ext uri="{FF2B5EF4-FFF2-40B4-BE49-F238E27FC236}">
                <a16:creationId xmlns:a16="http://schemas.microsoft.com/office/drawing/2014/main" id="{67631227-E749-4CC1-BBFF-98078057313F}"/>
              </a:ext>
            </a:extLst>
          </p:cNvPr>
          <p:cNvSpPr txBox="1"/>
          <p:nvPr/>
        </p:nvSpPr>
        <p:spPr>
          <a:xfrm>
            <a:off x="600075" y="299638"/>
            <a:ext cx="49920525" cy="2041008"/>
          </a:xfrm>
          <a:prstGeom prst="rect">
            <a:avLst/>
          </a:prstGeom>
          <a:noFill/>
        </p:spPr>
        <p:txBody>
          <a:bodyPr wrap="square" rtlCol="0">
            <a:spAutoFit/>
          </a:bodyPr>
          <a:lstStyle/>
          <a:p>
            <a:pPr algn="ctr">
              <a:lnSpc>
                <a:spcPct val="110000"/>
              </a:lnSpc>
            </a:pPr>
            <a:r>
              <a:rPr lang="en-US" sz="6000" b="1" dirty="0">
                <a:solidFill>
                  <a:srgbClr val="FFF2CC"/>
                </a:solidFill>
                <a:latin typeface="Arial Narrow" panose="020B0606020202030204" pitchFamily="34" charset="0"/>
              </a:rPr>
              <a:t>Health-related Quality of Life (</a:t>
            </a:r>
            <a:r>
              <a:rPr lang="en-US" sz="6000" b="1" dirty="0" err="1">
                <a:solidFill>
                  <a:srgbClr val="FFF2CC"/>
                </a:solidFill>
                <a:latin typeface="Arial Narrow" panose="020B0606020202030204" pitchFamily="34" charset="0"/>
              </a:rPr>
              <a:t>HRQoL</a:t>
            </a:r>
            <a:r>
              <a:rPr lang="en-US" sz="6000" b="1" dirty="0">
                <a:solidFill>
                  <a:srgbClr val="FFF2CC"/>
                </a:solidFill>
                <a:latin typeface="Arial Narrow" panose="020B0606020202030204" pitchFamily="34" charset="0"/>
              </a:rPr>
              <a:t>) in FGFR2b-Overexpressing, Advanced Gastric or Gastroesophageal Junction Cancer (G/GEJC): </a:t>
            </a:r>
          </a:p>
          <a:p>
            <a:pPr algn="ctr">
              <a:lnSpc>
                <a:spcPct val="110000"/>
              </a:lnSpc>
            </a:pPr>
            <a:r>
              <a:rPr lang="en-US" sz="6000" b="1" dirty="0">
                <a:solidFill>
                  <a:srgbClr val="FFF2CC"/>
                </a:solidFill>
                <a:latin typeface="Arial Narrow" panose="020B0606020202030204" pitchFamily="34" charset="0"/>
              </a:rPr>
              <a:t>Results From the FIGHT Trial Comparing Bemarituzumab (BEMA) + Modified FOLFOX6 (mFOLFOX6) to Placebo (PBO) + mFOLFOX6</a:t>
            </a:r>
            <a:endParaRPr lang="en-US" sz="6000" dirty="0">
              <a:solidFill>
                <a:srgbClr val="FFF2CC"/>
              </a:solidFill>
              <a:latin typeface="Arial Narrow" panose="020B0606020202030204" pitchFamily="34" charset="0"/>
            </a:endParaRPr>
          </a:p>
        </p:txBody>
      </p:sp>
      <p:sp>
        <p:nvSpPr>
          <p:cNvPr id="146" name="TextBox 145">
            <a:extLst>
              <a:ext uri="{FF2B5EF4-FFF2-40B4-BE49-F238E27FC236}">
                <a16:creationId xmlns:a16="http://schemas.microsoft.com/office/drawing/2014/main" id="{D7D26132-ACF4-43D2-8F14-7C144B7E7B86}"/>
              </a:ext>
            </a:extLst>
          </p:cNvPr>
          <p:cNvSpPr txBox="1"/>
          <p:nvPr/>
        </p:nvSpPr>
        <p:spPr>
          <a:xfrm>
            <a:off x="1466850" y="2423231"/>
            <a:ext cx="49053750" cy="1800493"/>
          </a:xfrm>
          <a:prstGeom prst="rect">
            <a:avLst/>
          </a:prstGeom>
          <a:noFill/>
        </p:spPr>
        <p:txBody>
          <a:bodyPr wrap="square">
            <a:spAutoFit/>
          </a:bodyPr>
          <a:lstStyle/>
          <a:p>
            <a:pPr algn="ctr">
              <a:spcAft>
                <a:spcPts val="1800"/>
              </a:spcAft>
            </a:pPr>
            <a:r>
              <a:rPr lang="en-US" sz="4000" b="1" i="0" u="none" strike="noStrike" baseline="0" dirty="0">
                <a:solidFill>
                  <a:schemeClr val="bg1"/>
                </a:solidFill>
                <a:latin typeface="Arial Narrow" panose="020B0606020202030204" pitchFamily="34" charset="0"/>
              </a:rPr>
              <a:t> Z. Wainberg</a:t>
            </a:r>
            <a:r>
              <a:rPr lang="en-US" sz="4000" b="1" i="0" u="none" strike="noStrike" baseline="30000" dirty="0">
                <a:solidFill>
                  <a:schemeClr val="bg1"/>
                </a:solidFill>
                <a:latin typeface="Arial Narrow" panose="020B0606020202030204" pitchFamily="34" charset="0"/>
              </a:rPr>
              <a:t>1</a:t>
            </a:r>
            <a:r>
              <a:rPr lang="en-US" sz="4000" b="1" i="0" u="none" strike="noStrike" baseline="0" dirty="0">
                <a:solidFill>
                  <a:schemeClr val="bg1"/>
                </a:solidFill>
                <a:latin typeface="Arial Narrow" panose="020B0606020202030204" pitchFamily="34" charset="0"/>
              </a:rPr>
              <a:t>, P. Enzinger</a:t>
            </a:r>
            <a:r>
              <a:rPr lang="en-US" sz="4000" b="1" i="0" u="none" strike="noStrike" baseline="30000" dirty="0">
                <a:solidFill>
                  <a:schemeClr val="bg1"/>
                </a:solidFill>
                <a:latin typeface="Arial Narrow" panose="020B0606020202030204" pitchFamily="34" charset="0"/>
              </a:rPr>
              <a:t>2</a:t>
            </a:r>
            <a:r>
              <a:rPr lang="en-US" sz="4000" b="1" i="0" u="none" strike="noStrike" baseline="0" dirty="0">
                <a:solidFill>
                  <a:schemeClr val="bg1"/>
                </a:solidFill>
                <a:latin typeface="Arial Narrow" panose="020B0606020202030204" pitchFamily="34" charset="0"/>
              </a:rPr>
              <a:t>, S. Qin</a:t>
            </a:r>
            <a:r>
              <a:rPr lang="en-US" sz="4000" b="1" i="0" u="none" strike="noStrike" baseline="30000" dirty="0">
                <a:solidFill>
                  <a:schemeClr val="bg1"/>
                </a:solidFill>
                <a:latin typeface="Arial Narrow" panose="020B0606020202030204" pitchFamily="34" charset="0"/>
              </a:rPr>
              <a:t>3</a:t>
            </a:r>
            <a:r>
              <a:rPr lang="en-US" sz="4000" b="1" i="0" u="none" strike="noStrike" baseline="0" dirty="0">
                <a:solidFill>
                  <a:schemeClr val="bg1"/>
                </a:solidFill>
                <a:latin typeface="Arial Narrow" panose="020B0606020202030204" pitchFamily="34" charset="0"/>
              </a:rPr>
              <a:t>, K. Yamaguchi</a:t>
            </a:r>
            <a:r>
              <a:rPr lang="en-US" sz="4000" b="1" i="0" u="none" strike="noStrike" baseline="30000" dirty="0">
                <a:solidFill>
                  <a:schemeClr val="bg1"/>
                </a:solidFill>
                <a:latin typeface="Arial Narrow" panose="020B0606020202030204" pitchFamily="34" charset="0"/>
              </a:rPr>
              <a:t>4</a:t>
            </a:r>
            <a:r>
              <a:rPr lang="en-US" sz="4000" b="1" i="0" u="none" strike="noStrike" baseline="0" dirty="0">
                <a:solidFill>
                  <a:schemeClr val="bg1"/>
                </a:solidFill>
                <a:latin typeface="Arial Narrow" panose="020B0606020202030204" pitchFamily="34" charset="0"/>
              </a:rPr>
              <a:t>, A. Gnanasakthy</a:t>
            </a:r>
            <a:r>
              <a:rPr lang="en-US" sz="4000" b="1" i="0" u="none" strike="noStrike" baseline="30000" dirty="0">
                <a:solidFill>
                  <a:schemeClr val="bg1"/>
                </a:solidFill>
                <a:latin typeface="Arial Narrow" panose="020B0606020202030204" pitchFamily="34" charset="0"/>
              </a:rPr>
              <a:t>5</a:t>
            </a:r>
            <a:r>
              <a:rPr lang="en-US" sz="4000" b="1" i="0" u="none" strike="noStrike" baseline="0" dirty="0">
                <a:solidFill>
                  <a:schemeClr val="bg1"/>
                </a:solidFill>
                <a:latin typeface="Arial Narrow" panose="020B0606020202030204" pitchFamily="34" charset="0"/>
              </a:rPr>
              <a:t>, A. Jamotte</a:t>
            </a:r>
            <a:r>
              <a:rPr lang="en-US" sz="4000" b="1" i="0" u="none" strike="noStrike" baseline="30000" dirty="0">
                <a:solidFill>
                  <a:schemeClr val="bg1"/>
                </a:solidFill>
                <a:latin typeface="Arial Narrow" panose="020B0606020202030204" pitchFamily="34" charset="0"/>
              </a:rPr>
              <a:t>6</a:t>
            </a:r>
            <a:r>
              <a:rPr lang="en-US" sz="4000" b="1" i="0" u="none" strike="noStrike" baseline="0" dirty="0">
                <a:solidFill>
                  <a:schemeClr val="bg1"/>
                </a:solidFill>
                <a:latin typeface="Arial Narrow" panose="020B0606020202030204" pitchFamily="34" charset="0"/>
              </a:rPr>
              <a:t>, I. Majer</a:t>
            </a:r>
            <a:r>
              <a:rPr lang="en-US" sz="4000" b="1" i="0" u="none" strike="noStrike" baseline="30000" dirty="0">
                <a:solidFill>
                  <a:schemeClr val="bg1"/>
                </a:solidFill>
                <a:latin typeface="Arial Narrow" panose="020B0606020202030204" pitchFamily="34" charset="0"/>
              </a:rPr>
              <a:t>6</a:t>
            </a:r>
            <a:r>
              <a:rPr lang="en-US" sz="4000" b="1" i="0" u="none" strike="noStrike" baseline="0" dirty="0">
                <a:solidFill>
                  <a:schemeClr val="bg1"/>
                </a:solidFill>
                <a:latin typeface="Arial Narrow" panose="020B0606020202030204" pitchFamily="34" charset="0"/>
              </a:rPr>
              <a:t>, Y.-K. Kang</a:t>
            </a:r>
            <a:r>
              <a:rPr lang="en-US" sz="4000" b="1" i="0" u="none" strike="noStrike" baseline="30000" dirty="0">
                <a:solidFill>
                  <a:schemeClr val="bg1"/>
                </a:solidFill>
                <a:latin typeface="Arial Narrow" panose="020B0606020202030204" pitchFamily="34" charset="0"/>
              </a:rPr>
              <a:t>7</a:t>
            </a:r>
            <a:endParaRPr lang="en-US" sz="4000" b="1" dirty="0">
              <a:solidFill>
                <a:schemeClr val="bg1"/>
              </a:solidFill>
              <a:latin typeface="Arial Narrow" panose="020B0606020202030204" pitchFamily="34" charset="0"/>
            </a:endParaRPr>
          </a:p>
          <a:p>
            <a:pPr algn="ctr"/>
            <a:r>
              <a:rPr lang="en-US" sz="2800" b="1" i="0" u="none" strike="noStrike" baseline="30000" dirty="0">
                <a:solidFill>
                  <a:schemeClr val="bg1"/>
                </a:solidFill>
                <a:latin typeface="Arial Narrow" panose="020B0606020202030204" pitchFamily="34" charset="0"/>
              </a:rPr>
              <a:t>1</a:t>
            </a:r>
            <a:r>
              <a:rPr lang="en-US" sz="2800" b="1" i="0" u="none" strike="noStrike" baseline="0" dirty="0">
                <a:solidFill>
                  <a:schemeClr val="bg1"/>
                </a:solidFill>
                <a:latin typeface="Arial Narrow" panose="020B0606020202030204" pitchFamily="34" charset="0"/>
              </a:rPr>
              <a:t>Medicine Hematology and Oncology, University of California at Los Angeles, Los Angeles, CA, Los Angeles, USA; </a:t>
            </a:r>
            <a:r>
              <a:rPr lang="en-US" sz="2800" b="1" i="0" u="none" strike="noStrike" baseline="30000" dirty="0">
                <a:solidFill>
                  <a:schemeClr val="bg1"/>
                </a:solidFill>
                <a:latin typeface="Arial Narrow" panose="020B0606020202030204" pitchFamily="34" charset="0"/>
              </a:rPr>
              <a:t>2</a:t>
            </a:r>
            <a:r>
              <a:rPr lang="en-US" sz="2800" b="1" i="0" u="none" strike="noStrike" baseline="0" dirty="0">
                <a:solidFill>
                  <a:schemeClr val="bg1"/>
                </a:solidFill>
                <a:latin typeface="Arial Narrow" panose="020B0606020202030204" pitchFamily="34" charset="0"/>
              </a:rPr>
              <a:t>Gastrointestinal Cancer Center, Dana Farber Cancer Institute, Boston, MA, USA; </a:t>
            </a:r>
            <a:r>
              <a:rPr lang="en-US" sz="2800" b="1" i="0" u="none" strike="noStrike" baseline="30000" dirty="0">
                <a:solidFill>
                  <a:schemeClr val="bg1"/>
                </a:solidFill>
                <a:latin typeface="Arial Narrow" panose="020B0606020202030204" pitchFamily="34" charset="0"/>
              </a:rPr>
              <a:t>3</a:t>
            </a:r>
            <a:r>
              <a:rPr lang="en-US" sz="2800" b="1" i="0" u="none" strike="noStrike" baseline="0" dirty="0">
                <a:solidFill>
                  <a:schemeClr val="bg1"/>
                </a:solidFill>
                <a:latin typeface="Arial Narrow" panose="020B0606020202030204" pitchFamily="34" charset="0"/>
              </a:rPr>
              <a:t>Medical Oncology, Jingling Hospital, Nanjing University of Chinese Medicine, Nanjing, China;</a:t>
            </a:r>
            <a:br>
              <a:rPr lang="en-US" sz="2800" b="1" i="0" u="none" strike="noStrike" baseline="0" dirty="0">
                <a:solidFill>
                  <a:schemeClr val="bg1"/>
                </a:solidFill>
                <a:latin typeface="Arial Narrow" panose="020B0606020202030204" pitchFamily="34" charset="0"/>
              </a:rPr>
            </a:br>
            <a:r>
              <a:rPr lang="en-US" sz="2800" b="1" i="0" u="none" strike="noStrike" baseline="0" dirty="0">
                <a:solidFill>
                  <a:schemeClr val="bg1"/>
                </a:solidFill>
                <a:latin typeface="Arial Narrow" panose="020B0606020202030204" pitchFamily="34" charset="0"/>
              </a:rPr>
              <a:t> </a:t>
            </a:r>
            <a:r>
              <a:rPr lang="en-US" sz="2800" b="1" i="0" u="none" strike="noStrike" baseline="30000" dirty="0">
                <a:solidFill>
                  <a:schemeClr val="bg1"/>
                </a:solidFill>
                <a:latin typeface="Arial Narrow" panose="020B0606020202030204" pitchFamily="34" charset="0"/>
              </a:rPr>
              <a:t>4</a:t>
            </a:r>
            <a:r>
              <a:rPr lang="en-US" sz="2800" b="1" i="0" u="none" strike="noStrike" baseline="0" dirty="0">
                <a:solidFill>
                  <a:schemeClr val="bg1"/>
                </a:solidFill>
                <a:latin typeface="Arial Narrow" panose="020B0606020202030204" pitchFamily="34" charset="0"/>
              </a:rPr>
              <a:t>Gastroenterological Chemotherapy Dept., The Cancer Institute Hospital of JFCR, Koto-</a:t>
            </a:r>
            <a:r>
              <a:rPr lang="en-US" sz="2800" b="1" i="0" u="none" strike="noStrike" baseline="0" dirty="0" err="1">
                <a:solidFill>
                  <a:schemeClr val="bg1"/>
                </a:solidFill>
                <a:latin typeface="Arial Narrow" panose="020B0606020202030204" pitchFamily="34" charset="0"/>
              </a:rPr>
              <a:t>ku</a:t>
            </a:r>
            <a:r>
              <a:rPr lang="en-US" sz="2800" b="1" i="0" u="none" strike="noStrike" baseline="0" dirty="0">
                <a:solidFill>
                  <a:schemeClr val="bg1"/>
                </a:solidFill>
                <a:latin typeface="Arial Narrow" panose="020B0606020202030204" pitchFamily="34" charset="0"/>
              </a:rPr>
              <a:t>, Japan; </a:t>
            </a:r>
            <a:r>
              <a:rPr lang="en-US" sz="2800" b="1" i="0" u="none" strike="noStrike" baseline="30000" dirty="0">
                <a:solidFill>
                  <a:schemeClr val="bg1"/>
                </a:solidFill>
                <a:latin typeface="Arial Narrow" panose="020B0606020202030204" pitchFamily="34" charset="0"/>
              </a:rPr>
              <a:t>5</a:t>
            </a:r>
            <a:r>
              <a:rPr lang="en-US" sz="2800" b="1" i="0" u="none" strike="noStrike" baseline="0" dirty="0">
                <a:solidFill>
                  <a:schemeClr val="bg1"/>
                </a:solidFill>
                <a:latin typeface="Arial Narrow" panose="020B0606020202030204" pitchFamily="34" charset="0"/>
              </a:rPr>
              <a:t>Patient-CenteredOutcomes Assessment, RTI Health Solutions, Durham, NC, USA; </a:t>
            </a:r>
            <a:r>
              <a:rPr lang="en-US" sz="2800" b="1" i="0" u="none" strike="noStrike" baseline="30000" dirty="0">
                <a:solidFill>
                  <a:schemeClr val="bg1"/>
                </a:solidFill>
                <a:latin typeface="Arial Narrow" panose="020B0606020202030204" pitchFamily="34" charset="0"/>
              </a:rPr>
              <a:t>6</a:t>
            </a:r>
            <a:r>
              <a:rPr lang="en-US" sz="2800" b="1" i="0" u="none" strike="noStrike" dirty="0">
                <a:solidFill>
                  <a:schemeClr val="bg1"/>
                </a:solidFill>
                <a:latin typeface="Arial Narrow" panose="020B0606020202030204" pitchFamily="34" charset="0"/>
              </a:rPr>
              <a:t>Global HEOR</a:t>
            </a:r>
            <a:r>
              <a:rPr lang="en-US" sz="2800" b="1" i="0" u="none" strike="noStrike" baseline="0" dirty="0">
                <a:solidFill>
                  <a:schemeClr val="bg1"/>
                </a:solidFill>
                <a:latin typeface="Arial Narrow" panose="020B0606020202030204" pitchFamily="34" charset="0"/>
              </a:rPr>
              <a:t>, Amgen, Rotkreuz, Switzerland; </a:t>
            </a:r>
            <a:r>
              <a:rPr lang="en-US" sz="2800" b="1" i="0" u="none" strike="noStrike" baseline="30000" dirty="0">
                <a:solidFill>
                  <a:schemeClr val="bg1"/>
                </a:solidFill>
                <a:latin typeface="Arial Narrow" panose="020B0606020202030204" pitchFamily="34" charset="0"/>
              </a:rPr>
              <a:t>7</a:t>
            </a:r>
            <a:r>
              <a:rPr lang="en-US" sz="2800" b="1" i="0" u="none" strike="noStrike" baseline="0" dirty="0">
                <a:solidFill>
                  <a:schemeClr val="bg1"/>
                </a:solidFill>
                <a:latin typeface="Arial Narrow" panose="020B0606020202030204" pitchFamily="34" charset="0"/>
              </a:rPr>
              <a:t>Oncology Dept, Asan Medical Center, University of Ulsan College of Medicine, Seoul, Korea, Republic of Korea</a:t>
            </a:r>
            <a:endParaRPr lang="en-US" sz="2800" b="1" dirty="0">
              <a:solidFill>
                <a:schemeClr val="bg1"/>
              </a:solidFill>
              <a:latin typeface="Arial Narrow" panose="020B0606020202030204" pitchFamily="34" charset="0"/>
            </a:endParaRPr>
          </a:p>
        </p:txBody>
      </p:sp>
      <p:sp>
        <p:nvSpPr>
          <p:cNvPr id="147" name="Title 4">
            <a:extLst>
              <a:ext uri="{FF2B5EF4-FFF2-40B4-BE49-F238E27FC236}">
                <a16:creationId xmlns:a16="http://schemas.microsoft.com/office/drawing/2014/main" id="{23B65CBC-E7ED-409B-B66D-623D564F0C62}"/>
              </a:ext>
            </a:extLst>
          </p:cNvPr>
          <p:cNvSpPr txBox="1">
            <a:spLocks/>
          </p:cNvSpPr>
          <p:nvPr/>
        </p:nvSpPr>
        <p:spPr>
          <a:xfrm>
            <a:off x="600074" y="11227251"/>
            <a:ext cx="9198311" cy="777240"/>
          </a:xfrm>
          <a:prstGeom prst="rect">
            <a:avLst/>
          </a:prstGeom>
          <a:solidFill>
            <a:srgbClr val="005DAA"/>
          </a:solidFill>
        </p:spPr>
        <p:txBody>
          <a:bodyPr vert="horz" lIns="274320" tIns="45720" rIns="0" bIns="45720" rtlCol="0" anchor="ctr">
            <a:no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Narrow"/>
                <a:ea typeface="+mj-ea"/>
                <a:cs typeface="+mj-cs"/>
              </a:rPr>
              <a:t>OBJECTIVE</a:t>
            </a:r>
          </a:p>
        </p:txBody>
      </p:sp>
      <p:sp>
        <p:nvSpPr>
          <p:cNvPr id="148" name="Content Placeholder 11">
            <a:extLst>
              <a:ext uri="{FF2B5EF4-FFF2-40B4-BE49-F238E27FC236}">
                <a16:creationId xmlns:a16="http://schemas.microsoft.com/office/drawing/2014/main" id="{E763050B-8A2C-4444-BEC0-90D829E78612}"/>
              </a:ext>
            </a:extLst>
          </p:cNvPr>
          <p:cNvSpPr txBox="1">
            <a:spLocks/>
          </p:cNvSpPr>
          <p:nvPr/>
        </p:nvSpPr>
        <p:spPr>
          <a:xfrm>
            <a:off x="600074" y="12117210"/>
            <a:ext cx="9198311" cy="1107996"/>
          </a:xfrm>
          <a:prstGeom prst="rect">
            <a:avLst/>
          </a:prstGeom>
        </p:spPr>
        <p:txBody>
          <a:bodyPr wrap="square">
            <a:spAutoFit/>
          </a:bodyPr>
          <a:lstStyle>
            <a:lvl1pPr marL="285750" indent="-285750" algn="l" defTabSz="3210161"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628650" indent="-342900" algn="l" defTabSz="3210161" rtl="0" eaLnBrk="1" latinLnBrk="0" hangingPunct="1">
              <a:lnSpc>
                <a:spcPct val="100000"/>
              </a:lnSpc>
              <a:spcBef>
                <a:spcPts val="0"/>
              </a:spcBef>
              <a:spcAft>
                <a:spcPts val="300"/>
              </a:spcAft>
              <a:buClr>
                <a:schemeClr val="accent1"/>
              </a:buClr>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91440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20015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7222863" indent="-802541" algn="l" defTabSz="3210161" rtl="0" eaLnBrk="1" latinLnBrk="0" hangingPunct="1">
              <a:lnSpc>
                <a:spcPct val="90000"/>
              </a:lnSpc>
              <a:spcBef>
                <a:spcPts val="1756"/>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882794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6pPr>
            <a:lvl7pPr marL="1043302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7pPr>
            <a:lvl8pPr marL="12038105"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8pPr>
            <a:lvl9pPr marL="13643186"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9pPr>
          </a:lstStyle>
          <a:p>
            <a:r>
              <a:rPr lang="en-US" sz="2200" dirty="0"/>
              <a:t>The objective of this analysis was to assess the impact of adding BEMA to chemotherapy on health-related quality of life (</a:t>
            </a:r>
            <a:r>
              <a:rPr lang="en-US" sz="2200" dirty="0" err="1"/>
              <a:t>HRQoL</a:t>
            </a:r>
            <a:r>
              <a:rPr lang="en-US" sz="2200" dirty="0"/>
              <a:t>) based on the patient reported outcome (PRO) measures included in the FIGHT study.</a:t>
            </a:r>
          </a:p>
        </p:txBody>
      </p:sp>
      <p:sp>
        <p:nvSpPr>
          <p:cNvPr id="149" name="Title 4">
            <a:extLst>
              <a:ext uri="{FF2B5EF4-FFF2-40B4-BE49-F238E27FC236}">
                <a16:creationId xmlns:a16="http://schemas.microsoft.com/office/drawing/2014/main" id="{694C238C-9F52-4B79-94A4-4E5BA6975A4C}"/>
              </a:ext>
            </a:extLst>
          </p:cNvPr>
          <p:cNvSpPr txBox="1">
            <a:spLocks/>
          </p:cNvSpPr>
          <p:nvPr/>
        </p:nvSpPr>
        <p:spPr>
          <a:xfrm>
            <a:off x="600074" y="13418728"/>
            <a:ext cx="9198311" cy="777240"/>
          </a:xfrm>
          <a:prstGeom prst="rect">
            <a:avLst/>
          </a:prstGeom>
          <a:solidFill>
            <a:srgbClr val="005DAA"/>
          </a:solidFill>
        </p:spPr>
        <p:txBody>
          <a:bodyPr vert="horz" lIns="274320" tIns="45720" rIns="0" bIns="45720" rtlCol="0" anchor="ctr">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Narrow"/>
                <a:ea typeface="+mj-ea"/>
                <a:cs typeface="+mj-cs"/>
              </a:rPr>
              <a:t>METHODS</a:t>
            </a:r>
          </a:p>
        </p:txBody>
      </p:sp>
      <p:sp>
        <p:nvSpPr>
          <p:cNvPr id="150" name="Content Placeholder 11">
            <a:extLst>
              <a:ext uri="{FF2B5EF4-FFF2-40B4-BE49-F238E27FC236}">
                <a16:creationId xmlns:a16="http://schemas.microsoft.com/office/drawing/2014/main" id="{5B61F4D3-367E-49BF-ABD9-54D98043B600}"/>
              </a:ext>
            </a:extLst>
          </p:cNvPr>
          <p:cNvSpPr txBox="1">
            <a:spLocks/>
          </p:cNvSpPr>
          <p:nvPr/>
        </p:nvSpPr>
        <p:spPr>
          <a:xfrm>
            <a:off x="600074" y="14389044"/>
            <a:ext cx="9198311" cy="11572399"/>
          </a:xfrm>
          <a:prstGeom prst="rect">
            <a:avLst/>
          </a:prstGeom>
        </p:spPr>
        <p:txBody>
          <a:bodyPr wrap="square">
            <a:spAutoFit/>
          </a:bodyPr>
          <a:lstStyle>
            <a:lvl1pPr marL="285750" indent="-285750" algn="l" defTabSz="3210161"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628650" indent="-342900" algn="l" defTabSz="3210161" rtl="0" eaLnBrk="1" latinLnBrk="0" hangingPunct="1">
              <a:lnSpc>
                <a:spcPct val="100000"/>
              </a:lnSpc>
              <a:spcBef>
                <a:spcPts val="0"/>
              </a:spcBef>
              <a:spcAft>
                <a:spcPts val="300"/>
              </a:spcAft>
              <a:buClr>
                <a:schemeClr val="accent1"/>
              </a:buClr>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91440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20015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7222863" indent="-802541" algn="l" defTabSz="3210161" rtl="0" eaLnBrk="1" latinLnBrk="0" hangingPunct="1">
              <a:lnSpc>
                <a:spcPct val="90000"/>
              </a:lnSpc>
              <a:spcBef>
                <a:spcPts val="1756"/>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882794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6pPr>
            <a:lvl7pPr marL="1043302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7pPr>
            <a:lvl8pPr marL="12038105"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8pPr>
            <a:lvl9pPr marL="13643186"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9pPr>
          </a:lstStyle>
          <a:p>
            <a:pPr marL="0" indent="0">
              <a:buNone/>
            </a:pPr>
            <a:r>
              <a:rPr lang="en-US" sz="2800" b="1" i="1" dirty="0">
                <a:solidFill>
                  <a:schemeClr val="accent1"/>
                </a:solidFill>
              </a:rPr>
              <a:t>PRO instruments and administration frequency</a:t>
            </a:r>
            <a:endParaRPr lang="en-US" sz="2800" b="1" i="1" strike="sngStrike" dirty="0">
              <a:solidFill>
                <a:srgbClr val="FF0000"/>
              </a:solidFill>
            </a:endParaRPr>
          </a:p>
          <a:p>
            <a:r>
              <a:rPr lang="en-US" sz="2200" dirty="0"/>
              <a:t>FIGHT included 2 PRO questionnaires: the European </a:t>
            </a:r>
            <a:r>
              <a:rPr lang="en-US" sz="2200" dirty="0" err="1"/>
              <a:t>Organisation</a:t>
            </a:r>
            <a:r>
              <a:rPr lang="en-US" sz="2200" dirty="0"/>
              <a:t> for the Research and Treatment of Cancer Quality of Life Questionnaire C30 (EORTC QLQ-C30)</a:t>
            </a:r>
            <a:r>
              <a:rPr lang="en-US" sz="2200" baseline="30000" dirty="0"/>
              <a:t>5</a:t>
            </a:r>
            <a:r>
              <a:rPr lang="en-US" sz="2200" dirty="0"/>
              <a:t> and the </a:t>
            </a:r>
            <a:r>
              <a:rPr lang="en-US" sz="2200" dirty="0" err="1"/>
              <a:t>EuroQol</a:t>
            </a:r>
            <a:r>
              <a:rPr lang="en-US" sz="2200" dirty="0"/>
              <a:t> EQ-5D-5L.</a:t>
            </a:r>
            <a:r>
              <a:rPr lang="en-US" sz="2200" baseline="30000" dirty="0"/>
              <a:t>6</a:t>
            </a:r>
            <a:endParaRPr lang="en-US" sz="2200" dirty="0"/>
          </a:p>
          <a:p>
            <a:r>
              <a:rPr lang="en-US" sz="2200" dirty="0"/>
              <a:t>PRO questionnaires were administered at screening, prior to receiving study drug, after 6 weeks and every 8 weeks thereafter until treatment discontinuation, with a last visit 28 days after the end of treatment.</a:t>
            </a:r>
          </a:p>
          <a:p>
            <a:pPr marL="0" indent="0">
              <a:buNone/>
            </a:pPr>
            <a:r>
              <a:rPr lang="en-US" sz="2800" b="1" i="1" dirty="0">
                <a:solidFill>
                  <a:schemeClr val="accent1"/>
                </a:solidFill>
              </a:rPr>
              <a:t>Statistical analysis</a:t>
            </a:r>
          </a:p>
          <a:p>
            <a:r>
              <a:rPr lang="en-US" sz="2200" dirty="0"/>
              <a:t>Analyses were post-hoc exploratory analyses performed on the intention to treat (ITT) population using data from the February 2021 DCO date.</a:t>
            </a:r>
          </a:p>
          <a:p>
            <a:r>
              <a:rPr lang="en-US" sz="2200" dirty="0"/>
              <a:t>Completion rates at each study visit were defined as the % of subjects completing PRO assessments relative to all subjects with a scheduled visit.</a:t>
            </a:r>
          </a:p>
          <a:p>
            <a:r>
              <a:rPr lang="en-US" sz="2200" dirty="0"/>
              <a:t>The following PRO endpoints were assessed:</a:t>
            </a:r>
          </a:p>
          <a:p>
            <a:pPr lvl="1"/>
            <a:r>
              <a:rPr lang="en-US" sz="2200" dirty="0"/>
              <a:t>Least squares (LS) mean change from baseline, estimated using mixed models with repeated measures including randomization factors, study visit, treatment arm and visit-by-treatment interactions as covariates. </a:t>
            </a:r>
          </a:p>
          <a:p>
            <a:pPr lvl="1"/>
            <a:r>
              <a:rPr lang="en-US" sz="2200" dirty="0"/>
              <a:t>Time to deterioration/improvement, defined as the time until first PRO visit with a decrease/increase in score from baseline greater than the minimal clinically important difference (MCID), or death if occurring within 12 weeks of the last PRO visit.</a:t>
            </a:r>
          </a:p>
          <a:p>
            <a:pPr lvl="1"/>
            <a:r>
              <a:rPr lang="en-US" sz="2200" dirty="0"/>
              <a:t>Time to sustained deterioration, defined similarly to time to deterioration but requiring a second PRO visit with deterioration from baseline greater than the MCID or death within 12 weeks of the first deterioration.</a:t>
            </a:r>
          </a:p>
          <a:p>
            <a:pPr lvl="1"/>
            <a:r>
              <a:rPr lang="en-US" sz="2200" dirty="0"/>
              <a:t>Time to event analyses were conducted using Cox models adjusting for randomization factors and treatment. Subjects who could not deteriorate/improve because of too high/low scores at baseline for a given scale were excluded from the analyses for that scale.</a:t>
            </a:r>
          </a:p>
          <a:p>
            <a:pPr lvl="1"/>
            <a:r>
              <a:rPr lang="en-US" sz="2200" dirty="0"/>
              <a:t>The MCID was defined as a within-subject change of 10 points for the EORTC QLQ-C30 and 7 points for EQ-5D VAS questionnaire.</a:t>
            </a:r>
            <a:r>
              <a:rPr lang="en-US" sz="2200" baseline="30000" dirty="0"/>
              <a:t>7,8</a:t>
            </a:r>
            <a:endParaRPr lang="en-US" sz="2200" strike="sngStrike" dirty="0"/>
          </a:p>
          <a:p>
            <a:r>
              <a:rPr lang="en-US" sz="2200" dirty="0"/>
              <a:t>Of the available scales of the EORTC QLQ-C30 questionnaire, the results presented here focus on the scales that were considered most important and directly relevant to gastric cancer patients.</a:t>
            </a:r>
          </a:p>
        </p:txBody>
      </p:sp>
      <p:sp>
        <p:nvSpPr>
          <p:cNvPr id="151" name="Content Placeholder 11">
            <a:extLst>
              <a:ext uri="{FF2B5EF4-FFF2-40B4-BE49-F238E27FC236}">
                <a16:creationId xmlns:a16="http://schemas.microsoft.com/office/drawing/2014/main" id="{A2ADF710-7B53-4EE0-827A-283B0AD3B699}"/>
              </a:ext>
            </a:extLst>
          </p:cNvPr>
          <p:cNvSpPr txBox="1">
            <a:spLocks/>
          </p:cNvSpPr>
          <p:nvPr/>
        </p:nvSpPr>
        <p:spPr>
          <a:xfrm>
            <a:off x="10248901" y="15042549"/>
            <a:ext cx="8859030" cy="9848850"/>
          </a:xfrm>
          <a:prstGeom prst="rect">
            <a:avLst/>
          </a:prstGeom>
        </p:spPr>
        <p:txBody>
          <a:bodyPr wrap="square">
            <a:spAutoFit/>
          </a:bodyPr>
          <a:lstStyle>
            <a:lvl1pPr marL="285750" indent="-285750" algn="l" defTabSz="3210161"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628650" indent="-342900" algn="l" defTabSz="3210161" rtl="0" eaLnBrk="1" latinLnBrk="0" hangingPunct="1">
              <a:lnSpc>
                <a:spcPct val="100000"/>
              </a:lnSpc>
              <a:spcBef>
                <a:spcPts val="0"/>
              </a:spcBef>
              <a:spcAft>
                <a:spcPts val="300"/>
              </a:spcAft>
              <a:buClr>
                <a:schemeClr val="accent1"/>
              </a:buClr>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91440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20015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7222863" indent="-802541" algn="l" defTabSz="3210161" rtl="0" eaLnBrk="1" latinLnBrk="0" hangingPunct="1">
              <a:lnSpc>
                <a:spcPct val="90000"/>
              </a:lnSpc>
              <a:spcBef>
                <a:spcPts val="1756"/>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882794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6pPr>
            <a:lvl7pPr marL="1043302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7pPr>
            <a:lvl8pPr marL="12038105"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8pPr>
            <a:lvl9pPr marL="13643186"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9pPr>
          </a:lstStyle>
          <a:p>
            <a:pPr marL="0" indent="0">
              <a:spcAft>
                <a:spcPts val="600"/>
              </a:spcAft>
              <a:buNone/>
            </a:pPr>
            <a:r>
              <a:rPr lang="en-US" sz="2800" b="1" i="1" dirty="0">
                <a:solidFill>
                  <a:schemeClr val="accent1"/>
                </a:solidFill>
              </a:rPr>
              <a:t>PRO compliance</a:t>
            </a:r>
            <a:endParaRPr lang="en-US" sz="2800" dirty="0"/>
          </a:p>
          <a:p>
            <a:pPr>
              <a:spcAft>
                <a:spcPts val="600"/>
              </a:spcAft>
            </a:pPr>
            <a:r>
              <a:rPr lang="en-US" dirty="0"/>
              <a:t>76 subjects (99%) in the BEMA arm and 75 subjects in the PBO arm (96%) completed both QLQ‑C30 and EQ-5D-5L questionnaires at baseline.</a:t>
            </a:r>
            <a:endParaRPr lang="en-US" strike="sngStrike" dirty="0"/>
          </a:p>
          <a:p>
            <a:pPr>
              <a:spcAft>
                <a:spcPts val="1200"/>
              </a:spcAft>
            </a:pPr>
            <a:r>
              <a:rPr lang="en-US" dirty="0"/>
              <a:t>PRO questionnaire completion rates remained high over time (&gt;90% across all visits) in both treatment arms while subjects were</a:t>
            </a:r>
            <a:r>
              <a:rPr lang="en-US" dirty="0">
                <a:solidFill>
                  <a:srgbClr val="FF0000"/>
                </a:solidFill>
              </a:rPr>
              <a:t> </a:t>
            </a:r>
            <a:r>
              <a:rPr lang="en-US" dirty="0"/>
              <a:t>on treatment. Subjects in the BEMA arm had numerically higher completion rates for most visits (</a:t>
            </a:r>
            <a:r>
              <a:rPr lang="en-US" b="1" dirty="0"/>
              <a:t>Table 1</a:t>
            </a:r>
            <a:r>
              <a:rPr lang="en-US" dirty="0"/>
              <a:t>).</a:t>
            </a:r>
            <a:endParaRPr lang="en-US" b="1" i="1" dirty="0"/>
          </a:p>
          <a:p>
            <a:pPr marL="57150" indent="0">
              <a:spcBef>
                <a:spcPts val="1200"/>
              </a:spcBef>
              <a:spcAft>
                <a:spcPts val="600"/>
              </a:spcAft>
              <a:buNone/>
            </a:pPr>
            <a:r>
              <a:rPr lang="en-US" sz="2800" b="1" i="1" dirty="0">
                <a:solidFill>
                  <a:schemeClr val="accent1"/>
                </a:solidFill>
              </a:rPr>
              <a:t>Mean change from baseline</a:t>
            </a:r>
            <a:endParaRPr lang="en-US" sz="2800" dirty="0"/>
          </a:p>
          <a:p>
            <a:pPr indent="-228600">
              <a:spcAft>
                <a:spcPts val="1200"/>
              </a:spcAft>
            </a:pPr>
            <a:r>
              <a:rPr lang="en-US" dirty="0"/>
              <a:t>LS mean change from baseline analyses suggested that patients’ PRO scores were</a:t>
            </a:r>
            <a:r>
              <a:rPr lang="en-US" dirty="0">
                <a:solidFill>
                  <a:srgbClr val="FF0000"/>
                </a:solidFill>
              </a:rPr>
              <a:t> </a:t>
            </a:r>
            <a:r>
              <a:rPr lang="en-US" dirty="0"/>
              <a:t>similar over time in the two study arms. Of note, there were numerical improvements in scores at week 6 in both treatment arms across scales (e.g., appetite loss, global health status/QoL) (</a:t>
            </a:r>
            <a:r>
              <a:rPr lang="en-US" b="1" dirty="0"/>
              <a:t>Figure 1</a:t>
            </a:r>
            <a:r>
              <a:rPr lang="en-US" dirty="0"/>
              <a:t>).</a:t>
            </a:r>
            <a:endParaRPr lang="en-US" strike="sngStrike" dirty="0"/>
          </a:p>
          <a:p>
            <a:pPr marL="57150" indent="0">
              <a:spcBef>
                <a:spcPts val="1200"/>
              </a:spcBef>
              <a:spcAft>
                <a:spcPts val="600"/>
              </a:spcAft>
              <a:buNone/>
            </a:pPr>
            <a:r>
              <a:rPr lang="en-US" sz="2800" b="1" i="1" dirty="0">
                <a:solidFill>
                  <a:schemeClr val="accent1"/>
                </a:solidFill>
              </a:rPr>
              <a:t>Time to deterioration/improvement</a:t>
            </a:r>
            <a:endParaRPr lang="en-US" sz="2800" dirty="0"/>
          </a:p>
          <a:p>
            <a:pPr>
              <a:spcAft>
                <a:spcPts val="600"/>
              </a:spcAft>
            </a:pPr>
            <a:r>
              <a:rPr lang="en-US" dirty="0"/>
              <a:t>Analyses of the time to deterioration, time to sustained deterioration, and time to improvement corroborated the finding that </a:t>
            </a:r>
            <a:r>
              <a:rPr lang="en-US" dirty="0" err="1"/>
              <a:t>HRQoL</a:t>
            </a:r>
            <a:r>
              <a:rPr lang="en-US" dirty="0"/>
              <a:t> was similar across the two arms (</a:t>
            </a:r>
            <a:r>
              <a:rPr lang="en-US" b="1" dirty="0"/>
              <a:t>Figure 2</a:t>
            </a:r>
            <a:r>
              <a:rPr lang="en-US" dirty="0"/>
              <a:t>).</a:t>
            </a:r>
          </a:p>
          <a:p>
            <a:pPr lvl="1">
              <a:spcAft>
                <a:spcPts val="600"/>
              </a:spcAft>
            </a:pPr>
            <a:r>
              <a:rPr lang="en-US" dirty="0"/>
              <a:t>The estimated HRs for time to deterioration varied between 0.78 (emotional functioning scale) and 1.17 (pain scale), all of them with a 95% CI including 1.00. </a:t>
            </a:r>
          </a:p>
          <a:p>
            <a:pPr lvl="1">
              <a:spcAft>
                <a:spcPts val="600"/>
              </a:spcAft>
            </a:pPr>
            <a:r>
              <a:rPr lang="en-US" dirty="0"/>
              <a:t>HRs for time to sustained deterioration (HRs varied between 0.67 and 1.15) and time to improvement (HRs varied between 0.70 and 1.96) were in line with those for time to deterioration suggesting no meaningful difference across treatment arms.</a:t>
            </a:r>
            <a:endParaRPr lang="en-US" strike="sngStrike" dirty="0">
              <a:solidFill>
                <a:srgbClr val="FF0000"/>
              </a:solidFill>
            </a:endParaRPr>
          </a:p>
        </p:txBody>
      </p:sp>
      <p:sp>
        <p:nvSpPr>
          <p:cNvPr id="152" name="TextBox 151">
            <a:extLst>
              <a:ext uri="{FF2B5EF4-FFF2-40B4-BE49-F238E27FC236}">
                <a16:creationId xmlns:a16="http://schemas.microsoft.com/office/drawing/2014/main" id="{BC137035-7336-4CC5-895D-C1D00997C1C2}"/>
              </a:ext>
            </a:extLst>
          </p:cNvPr>
          <p:cNvSpPr txBox="1"/>
          <p:nvPr/>
        </p:nvSpPr>
        <p:spPr>
          <a:xfrm>
            <a:off x="20146870" y="5884337"/>
            <a:ext cx="15839558" cy="523220"/>
          </a:xfrm>
          <a:prstGeom prst="rect">
            <a:avLst/>
          </a:prstGeom>
          <a:noFill/>
        </p:spPr>
        <p:txBody>
          <a:bodyPr wrap="square" rtlCol="0">
            <a:spAutoFit/>
          </a:bodyPr>
          <a:lstStyle/>
          <a:p>
            <a:r>
              <a:rPr lang="en-US" sz="2800" b="1" i="1" dirty="0">
                <a:solidFill>
                  <a:schemeClr val="accent1"/>
                </a:solidFill>
              </a:rPr>
              <a:t>Figure 1. LS Mean changes from baseline (95% CI)</a:t>
            </a:r>
          </a:p>
        </p:txBody>
      </p:sp>
      <p:grpSp>
        <p:nvGrpSpPr>
          <p:cNvPr id="160" name="Group 159">
            <a:extLst>
              <a:ext uri="{FF2B5EF4-FFF2-40B4-BE49-F238E27FC236}">
                <a16:creationId xmlns:a16="http://schemas.microsoft.com/office/drawing/2014/main" id="{0BAA2D76-C905-488D-B982-C166FA73C6FE}"/>
              </a:ext>
            </a:extLst>
          </p:cNvPr>
          <p:cNvGrpSpPr/>
          <p:nvPr/>
        </p:nvGrpSpPr>
        <p:grpSpPr>
          <a:xfrm>
            <a:off x="20538414" y="7113377"/>
            <a:ext cx="6477953" cy="4464330"/>
            <a:chOff x="21080932" y="7113377"/>
            <a:chExt cx="6477953" cy="4464330"/>
          </a:xfrm>
        </p:grpSpPr>
        <p:pic>
          <p:nvPicPr>
            <p:cNvPr id="161" name="Picture 160" descr="Chart, line chart&#10;&#10;Description automatically generated">
              <a:extLst>
                <a:ext uri="{FF2B5EF4-FFF2-40B4-BE49-F238E27FC236}">
                  <a16:creationId xmlns:a16="http://schemas.microsoft.com/office/drawing/2014/main" id="{AB19067B-D1BA-48BE-BE2C-F9A7413D62D3}"/>
                </a:ext>
              </a:extLst>
            </p:cNvPr>
            <p:cNvPicPr>
              <a:picLocks noChangeAspect="1"/>
            </p:cNvPicPr>
            <p:nvPr/>
          </p:nvPicPr>
          <p:blipFill rotWithShape="1">
            <a:blip r:embed="rId3">
              <a:extLst>
                <a:ext uri="{28A0092B-C50C-407E-A947-70E740481C1C}">
                  <a14:useLocalDpi xmlns:a14="http://schemas.microsoft.com/office/drawing/2010/main" val="0"/>
                </a:ext>
              </a:extLst>
            </a:blip>
            <a:srcRect t="8100"/>
            <a:stretch/>
          </p:blipFill>
          <p:spPr>
            <a:xfrm>
              <a:off x="21080932" y="7113377"/>
              <a:ext cx="6477953" cy="4464330"/>
            </a:xfrm>
            <a:prstGeom prst="rect">
              <a:avLst/>
            </a:prstGeom>
            <a:ln>
              <a:noFill/>
            </a:ln>
          </p:spPr>
        </p:pic>
        <p:grpSp>
          <p:nvGrpSpPr>
            <p:cNvPr id="162" name="Group 161">
              <a:extLst>
                <a:ext uri="{FF2B5EF4-FFF2-40B4-BE49-F238E27FC236}">
                  <a16:creationId xmlns:a16="http://schemas.microsoft.com/office/drawing/2014/main" id="{6B0A9CBB-6059-4556-9968-A6D29359C95D}"/>
                </a:ext>
              </a:extLst>
            </p:cNvPr>
            <p:cNvGrpSpPr/>
            <p:nvPr/>
          </p:nvGrpSpPr>
          <p:grpSpPr>
            <a:xfrm>
              <a:off x="21677454" y="8087112"/>
              <a:ext cx="399544" cy="2516860"/>
              <a:chOff x="21287301" y="8080865"/>
              <a:chExt cx="399544" cy="2516860"/>
            </a:xfrm>
          </p:grpSpPr>
          <p:sp>
            <p:nvSpPr>
              <p:cNvPr id="163" name="Arrow: Right 162">
                <a:extLst>
                  <a:ext uri="{FF2B5EF4-FFF2-40B4-BE49-F238E27FC236}">
                    <a16:creationId xmlns:a16="http://schemas.microsoft.com/office/drawing/2014/main" id="{2DB16DEA-04E8-4FCC-A47B-1CEB3242F001}"/>
                  </a:ext>
                </a:extLst>
              </p:cNvPr>
              <p:cNvSpPr/>
              <p:nvPr/>
            </p:nvSpPr>
            <p:spPr>
              <a:xfrm rot="16200000">
                <a:off x="20925907" y="8442259"/>
                <a:ext cx="1122321" cy="399533"/>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Improvement</a:t>
                </a:r>
              </a:p>
            </p:txBody>
          </p:sp>
          <p:sp>
            <p:nvSpPr>
              <p:cNvPr id="164" name="Arrow: Right 163">
                <a:extLst>
                  <a:ext uri="{FF2B5EF4-FFF2-40B4-BE49-F238E27FC236}">
                    <a16:creationId xmlns:a16="http://schemas.microsoft.com/office/drawing/2014/main" id="{FA36542B-46B6-4053-A375-4090BA7702C4}"/>
                  </a:ext>
                </a:extLst>
              </p:cNvPr>
              <p:cNvSpPr/>
              <p:nvPr/>
            </p:nvSpPr>
            <p:spPr>
              <a:xfrm rot="5400000">
                <a:off x="20925385" y="9836265"/>
                <a:ext cx="1123388" cy="399532"/>
              </a:xfrm>
              <a:prstGeom prst="rightArrow">
                <a:avLst/>
              </a:prstGeom>
              <a:solidFill>
                <a:srgbClr val="FF93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Deterioration</a:t>
                </a:r>
              </a:p>
            </p:txBody>
          </p:sp>
        </p:grpSp>
      </p:grpSp>
      <p:sp>
        <p:nvSpPr>
          <p:cNvPr id="165" name="TextBox 164">
            <a:extLst>
              <a:ext uri="{FF2B5EF4-FFF2-40B4-BE49-F238E27FC236}">
                <a16:creationId xmlns:a16="http://schemas.microsoft.com/office/drawing/2014/main" id="{9D047051-5E04-4D5F-8834-A85E92559962}"/>
              </a:ext>
            </a:extLst>
          </p:cNvPr>
          <p:cNvSpPr txBox="1"/>
          <p:nvPr/>
        </p:nvSpPr>
        <p:spPr>
          <a:xfrm>
            <a:off x="20190265" y="18179951"/>
            <a:ext cx="10799620" cy="523220"/>
          </a:xfrm>
          <a:prstGeom prst="rect">
            <a:avLst/>
          </a:prstGeom>
          <a:noFill/>
        </p:spPr>
        <p:txBody>
          <a:bodyPr wrap="square" rtlCol="0">
            <a:spAutoFit/>
          </a:bodyPr>
          <a:lstStyle/>
          <a:p>
            <a:r>
              <a:rPr lang="en-US" sz="2800" b="1" i="1" dirty="0">
                <a:solidFill>
                  <a:schemeClr val="accent1"/>
                </a:solidFill>
              </a:rPr>
              <a:t>Figure 2. Time to deterioration, sustained deterioration and improvement</a:t>
            </a:r>
          </a:p>
        </p:txBody>
      </p:sp>
      <p:sp>
        <p:nvSpPr>
          <p:cNvPr id="166" name="Title 4">
            <a:extLst>
              <a:ext uri="{FF2B5EF4-FFF2-40B4-BE49-F238E27FC236}">
                <a16:creationId xmlns:a16="http://schemas.microsoft.com/office/drawing/2014/main" id="{7C4DBB99-D568-4137-99B6-C3A0704DC618}"/>
              </a:ext>
            </a:extLst>
          </p:cNvPr>
          <p:cNvSpPr txBox="1">
            <a:spLocks/>
          </p:cNvSpPr>
          <p:nvPr/>
        </p:nvSpPr>
        <p:spPr>
          <a:xfrm>
            <a:off x="42176701" y="4938134"/>
            <a:ext cx="8343899" cy="777240"/>
          </a:xfrm>
          <a:prstGeom prst="rect">
            <a:avLst/>
          </a:prstGeom>
          <a:solidFill>
            <a:srgbClr val="005DAA"/>
          </a:solidFill>
        </p:spPr>
        <p:txBody>
          <a:bodyPr vert="horz" lIns="274320" tIns="45720" rIns="0" bIns="45720" rtlCol="0" anchor="ctr">
            <a:normAutofit lnSpcReduction="100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Narrow"/>
                <a:ea typeface="+mj-ea"/>
                <a:cs typeface="+mj-cs"/>
              </a:rPr>
              <a:t>STRENGTHS AND LIMITATIONS</a:t>
            </a:r>
          </a:p>
        </p:txBody>
      </p:sp>
      <p:sp>
        <p:nvSpPr>
          <p:cNvPr id="167" name="Content Placeholder 11">
            <a:extLst>
              <a:ext uri="{FF2B5EF4-FFF2-40B4-BE49-F238E27FC236}">
                <a16:creationId xmlns:a16="http://schemas.microsoft.com/office/drawing/2014/main" id="{980FAE7C-E7E7-4862-95D1-E1791029EA0A}"/>
              </a:ext>
            </a:extLst>
          </p:cNvPr>
          <p:cNvSpPr txBox="1">
            <a:spLocks/>
          </p:cNvSpPr>
          <p:nvPr/>
        </p:nvSpPr>
        <p:spPr>
          <a:xfrm>
            <a:off x="42176700" y="5777795"/>
            <a:ext cx="8343900" cy="6355586"/>
          </a:xfrm>
          <a:prstGeom prst="rect">
            <a:avLst/>
          </a:prstGeom>
        </p:spPr>
        <p:txBody>
          <a:bodyPr wrap="square">
            <a:spAutoFit/>
          </a:bodyPr>
          <a:lstStyle>
            <a:lvl1pPr marL="285750" indent="-285750" algn="l" defTabSz="3210161"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628650" indent="-342900" algn="l" defTabSz="3210161" rtl="0" eaLnBrk="1" latinLnBrk="0" hangingPunct="1">
              <a:lnSpc>
                <a:spcPct val="100000"/>
              </a:lnSpc>
              <a:spcBef>
                <a:spcPts val="0"/>
              </a:spcBef>
              <a:spcAft>
                <a:spcPts val="300"/>
              </a:spcAft>
              <a:buClr>
                <a:schemeClr val="accent1"/>
              </a:buClr>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91440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20015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7222863" indent="-802541" algn="l" defTabSz="3210161" rtl="0" eaLnBrk="1" latinLnBrk="0" hangingPunct="1">
              <a:lnSpc>
                <a:spcPct val="90000"/>
              </a:lnSpc>
              <a:spcBef>
                <a:spcPts val="1756"/>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882794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6pPr>
            <a:lvl7pPr marL="1043302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7pPr>
            <a:lvl8pPr marL="12038105"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8pPr>
            <a:lvl9pPr marL="13643186"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9pPr>
          </a:lstStyle>
          <a:p>
            <a:pPr marL="0" indent="0">
              <a:buNone/>
            </a:pPr>
            <a:r>
              <a:rPr lang="en-US" sz="2800" b="1" i="1" dirty="0">
                <a:solidFill>
                  <a:schemeClr val="accent1"/>
                </a:solidFill>
              </a:rPr>
              <a:t>Strengths</a:t>
            </a:r>
            <a:endParaRPr lang="en-US" b="1" i="1" dirty="0">
              <a:solidFill>
                <a:schemeClr val="accent1"/>
              </a:solidFill>
            </a:endParaRPr>
          </a:p>
          <a:p>
            <a:r>
              <a:rPr lang="en-US" dirty="0"/>
              <a:t>This is the first analysis that explored </a:t>
            </a:r>
            <a:r>
              <a:rPr lang="en-US" dirty="0" err="1"/>
              <a:t>HRQoL</a:t>
            </a:r>
            <a:r>
              <a:rPr lang="en-US" dirty="0"/>
              <a:t> in patients with advanced G/GEJC presenting with FGFR2b overexpression using well-validated and commonly used PRO instruments. It is also the first analysis that assessed the impact on </a:t>
            </a:r>
            <a:r>
              <a:rPr lang="en-US" dirty="0" err="1"/>
              <a:t>HRQoL</a:t>
            </a:r>
            <a:r>
              <a:rPr lang="en-US" dirty="0"/>
              <a:t> of adding BEMA to chemotherapy as a first-line treatment in advanced G/GEJC.</a:t>
            </a:r>
          </a:p>
          <a:p>
            <a:r>
              <a:rPr lang="en-US" dirty="0"/>
              <a:t>FIGHT is a double-blind controlled trial, which limits the impact of the placebo effect on </a:t>
            </a:r>
            <a:r>
              <a:rPr lang="en-US" dirty="0" err="1"/>
              <a:t>HRQoL</a:t>
            </a:r>
            <a:r>
              <a:rPr lang="en-US" dirty="0"/>
              <a:t> questionnaires. It enrolled subjects from around the globe, allowing to capture the perspective of patients from different geographies.</a:t>
            </a:r>
          </a:p>
          <a:p>
            <a:pPr marL="0" indent="0">
              <a:spcBef>
                <a:spcPts val="600"/>
              </a:spcBef>
              <a:buNone/>
            </a:pPr>
            <a:r>
              <a:rPr lang="en-US" sz="2800" b="1" i="1" dirty="0">
                <a:solidFill>
                  <a:schemeClr val="accent1"/>
                </a:solidFill>
              </a:rPr>
              <a:t>Limitations</a:t>
            </a:r>
          </a:p>
          <a:p>
            <a:r>
              <a:rPr lang="en-US" dirty="0"/>
              <a:t>FIGHT was not powered to investigate a difference in </a:t>
            </a:r>
            <a:r>
              <a:rPr lang="en-US" dirty="0" err="1"/>
              <a:t>HRQoL</a:t>
            </a:r>
            <a:r>
              <a:rPr lang="en-US" dirty="0"/>
              <a:t> between the two treatment arms. The analyses presented here were performed as exploratory post-hoc analyses and are based on limited sample size. Thus, these analyses are not meant to be used to draw definitive conclusions on the impact of BEMA on HRQoL.</a:t>
            </a:r>
            <a:endParaRPr lang="en-US" strike="sngStrike" dirty="0"/>
          </a:p>
        </p:txBody>
      </p:sp>
      <p:sp>
        <p:nvSpPr>
          <p:cNvPr id="168" name="Title 4">
            <a:extLst>
              <a:ext uri="{FF2B5EF4-FFF2-40B4-BE49-F238E27FC236}">
                <a16:creationId xmlns:a16="http://schemas.microsoft.com/office/drawing/2014/main" id="{FF7E32B6-1A74-4F93-BB52-BCC3399CC2C5}"/>
              </a:ext>
            </a:extLst>
          </p:cNvPr>
          <p:cNvSpPr txBox="1">
            <a:spLocks/>
          </p:cNvSpPr>
          <p:nvPr/>
        </p:nvSpPr>
        <p:spPr>
          <a:xfrm>
            <a:off x="42264210" y="12369827"/>
            <a:ext cx="8342115" cy="777240"/>
          </a:xfrm>
          <a:prstGeom prst="rect">
            <a:avLst/>
          </a:prstGeom>
          <a:solidFill>
            <a:srgbClr val="005DAA"/>
          </a:solidFill>
        </p:spPr>
        <p:txBody>
          <a:bodyPr vert="horz" lIns="274320" tIns="45720" rIns="0" bIns="45720" rtlCol="0" anchor="ctr">
            <a:normAutofit lnSpcReduction="100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Narrow"/>
                <a:ea typeface="+mj-ea"/>
                <a:cs typeface="+mj-cs"/>
              </a:rPr>
              <a:t>CONCLUSIONS</a:t>
            </a:r>
          </a:p>
        </p:txBody>
      </p:sp>
      <p:sp>
        <p:nvSpPr>
          <p:cNvPr id="169" name="Content Placeholder 11">
            <a:extLst>
              <a:ext uri="{FF2B5EF4-FFF2-40B4-BE49-F238E27FC236}">
                <a16:creationId xmlns:a16="http://schemas.microsoft.com/office/drawing/2014/main" id="{38DF4576-53AE-4B16-A33E-EFB96DB3BACA}"/>
              </a:ext>
            </a:extLst>
          </p:cNvPr>
          <p:cNvSpPr txBox="1">
            <a:spLocks/>
          </p:cNvSpPr>
          <p:nvPr/>
        </p:nvSpPr>
        <p:spPr>
          <a:xfrm>
            <a:off x="42264210" y="13149245"/>
            <a:ext cx="8342115" cy="3840515"/>
          </a:xfrm>
          <a:prstGeom prst="rect">
            <a:avLst/>
          </a:prstGeom>
          <a:solidFill>
            <a:srgbClr val="FFF2CC"/>
          </a:solidFill>
        </p:spPr>
        <p:txBody>
          <a:bodyPr wrap="square" tIns="182880">
            <a:noAutofit/>
          </a:bodyPr>
          <a:lstStyle>
            <a:lvl1pPr marL="285750" indent="-285750" algn="l" defTabSz="3210161"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628650" indent="-342900" algn="l" defTabSz="3210161" rtl="0" eaLnBrk="1" latinLnBrk="0" hangingPunct="1">
              <a:lnSpc>
                <a:spcPct val="100000"/>
              </a:lnSpc>
              <a:spcBef>
                <a:spcPts val="0"/>
              </a:spcBef>
              <a:spcAft>
                <a:spcPts val="300"/>
              </a:spcAft>
              <a:buClr>
                <a:schemeClr val="accent1"/>
              </a:buClr>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91440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20015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7222863" indent="-802541" algn="l" defTabSz="3210161" rtl="0" eaLnBrk="1" latinLnBrk="0" hangingPunct="1">
              <a:lnSpc>
                <a:spcPct val="90000"/>
              </a:lnSpc>
              <a:spcBef>
                <a:spcPts val="1756"/>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882794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6pPr>
            <a:lvl7pPr marL="1043302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7pPr>
            <a:lvl8pPr marL="12038105"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8pPr>
            <a:lvl9pPr marL="13643186"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9pPr>
          </a:lstStyle>
          <a:p>
            <a:pPr>
              <a:lnSpc>
                <a:spcPct val="110000"/>
              </a:lnSpc>
              <a:spcAft>
                <a:spcPts val="600"/>
              </a:spcAft>
            </a:pPr>
            <a:r>
              <a:rPr lang="en-US" b="1" dirty="0"/>
              <a:t>In FIGHT, the addition of BEMA to backbone chemotherapy (mFOLFOX6) suggests a potential improvement in clinical outcomes, with no deterioration in HRQoL compared to chemotherapy alone.</a:t>
            </a:r>
          </a:p>
          <a:p>
            <a:pPr>
              <a:lnSpc>
                <a:spcPct val="110000"/>
              </a:lnSpc>
              <a:spcBef>
                <a:spcPts val="600"/>
              </a:spcBef>
              <a:spcAft>
                <a:spcPts val="600"/>
              </a:spcAft>
            </a:pPr>
            <a:r>
              <a:rPr lang="en-US" b="1" dirty="0"/>
              <a:t>HRQoL will be further evaluated in the ongoing confirmatory phase 3 FORTITUDE-101 trial (NCT05052801), which includes the EORTC QLQ-STO22 questionnaire specific to gastric cancer, in addition to the EORTC QLQ-C30 and EQ-5D-5L questionnaires.</a:t>
            </a:r>
          </a:p>
        </p:txBody>
      </p:sp>
      <p:sp>
        <p:nvSpPr>
          <p:cNvPr id="170" name="Title 4">
            <a:extLst>
              <a:ext uri="{FF2B5EF4-FFF2-40B4-BE49-F238E27FC236}">
                <a16:creationId xmlns:a16="http://schemas.microsoft.com/office/drawing/2014/main" id="{C2E82D2C-04E1-461C-B5BB-0707732D4B35}"/>
              </a:ext>
            </a:extLst>
          </p:cNvPr>
          <p:cNvSpPr txBox="1">
            <a:spLocks/>
          </p:cNvSpPr>
          <p:nvPr/>
        </p:nvSpPr>
        <p:spPr>
          <a:xfrm>
            <a:off x="42205276" y="21461798"/>
            <a:ext cx="8393822" cy="777240"/>
          </a:xfrm>
          <a:prstGeom prst="rect">
            <a:avLst/>
          </a:prstGeom>
          <a:solidFill>
            <a:srgbClr val="005DAA"/>
          </a:solidFill>
        </p:spPr>
        <p:txBody>
          <a:bodyPr vert="horz" lIns="274320" tIns="45720" rIns="0" bIns="45720" rtlCol="0" anchor="ctr">
            <a:no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20" normalizeH="0" noProof="0" dirty="0">
                <a:ln>
                  <a:noFill/>
                </a:ln>
                <a:solidFill>
                  <a:prstClr val="white"/>
                </a:solidFill>
                <a:effectLst/>
                <a:uLnTx/>
                <a:uFillTx/>
                <a:latin typeface="Arial Narrow"/>
                <a:ea typeface="+mj-ea"/>
                <a:cs typeface="+mj-cs"/>
              </a:rPr>
              <a:t>ACKNOWLEDGEMENTS / DISCLOSURES</a:t>
            </a:r>
          </a:p>
        </p:txBody>
      </p:sp>
      <p:sp>
        <p:nvSpPr>
          <p:cNvPr id="171" name="Content Placeholder 11">
            <a:extLst>
              <a:ext uri="{FF2B5EF4-FFF2-40B4-BE49-F238E27FC236}">
                <a16:creationId xmlns:a16="http://schemas.microsoft.com/office/drawing/2014/main" id="{77D480CD-D590-4972-9544-73BED85E9594}"/>
              </a:ext>
            </a:extLst>
          </p:cNvPr>
          <p:cNvSpPr txBox="1">
            <a:spLocks/>
          </p:cNvSpPr>
          <p:nvPr/>
        </p:nvSpPr>
        <p:spPr>
          <a:xfrm>
            <a:off x="42205277" y="22343059"/>
            <a:ext cx="5491192" cy="2939266"/>
          </a:xfrm>
          <a:prstGeom prst="rect">
            <a:avLst/>
          </a:prstGeom>
        </p:spPr>
        <p:txBody>
          <a:bodyPr wrap="square">
            <a:spAutoFit/>
          </a:bodyPr>
          <a:lstStyle>
            <a:lvl1pPr marL="285750" indent="-285750" algn="l" defTabSz="3210161"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628650" indent="-342900" algn="l" defTabSz="3210161" rtl="0" eaLnBrk="1" latinLnBrk="0" hangingPunct="1">
              <a:lnSpc>
                <a:spcPct val="100000"/>
              </a:lnSpc>
              <a:spcBef>
                <a:spcPts val="0"/>
              </a:spcBef>
              <a:spcAft>
                <a:spcPts val="300"/>
              </a:spcAft>
              <a:buClr>
                <a:schemeClr val="accent1"/>
              </a:buClr>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91440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20015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7222863" indent="-802541" algn="l" defTabSz="3210161" rtl="0" eaLnBrk="1" latinLnBrk="0" hangingPunct="1">
              <a:lnSpc>
                <a:spcPct val="90000"/>
              </a:lnSpc>
              <a:spcBef>
                <a:spcPts val="1756"/>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882794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6pPr>
            <a:lvl7pPr marL="1043302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7pPr>
            <a:lvl8pPr marL="12038105"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8pPr>
            <a:lvl9pPr marL="13643186"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9pPr>
          </a:lstStyle>
          <a:p>
            <a:r>
              <a:rPr lang="en-US" sz="1800" dirty="0"/>
              <a:t>This study has been funded by Amgen Inc. (NCT03694522).</a:t>
            </a:r>
          </a:p>
          <a:p>
            <a:r>
              <a:rPr lang="en-US" sz="1800" dirty="0"/>
              <a:t>Medical writing support for this poster was funded by Amgen Inc. and was provided by Sahishnu Patel.</a:t>
            </a:r>
          </a:p>
          <a:p>
            <a:r>
              <a:rPr lang="en-US" sz="1800" dirty="0">
                <a:latin typeface="+mn-lt"/>
                <a:cs typeface="Arial" panose="020B0604020202020204" pitchFamily="34" charset="0"/>
              </a:rPr>
              <a:t>Dr. Wainberg reports consulting or advisory roles at Amgen, Array BioPharma, AstraZeneca/</a:t>
            </a:r>
            <a:r>
              <a:rPr lang="en-US" sz="1800" dirty="0" err="1">
                <a:latin typeface="+mn-lt"/>
                <a:cs typeface="Arial" panose="020B0604020202020204" pitchFamily="34" charset="0"/>
              </a:rPr>
              <a:t>MedImmune</a:t>
            </a:r>
            <a:r>
              <a:rPr lang="en-US" sz="1800" dirty="0">
                <a:latin typeface="+mn-lt"/>
                <a:cs typeface="Arial" panose="020B0604020202020204" pitchFamily="34" charset="0"/>
              </a:rPr>
              <a:t>, Bayer, Bristol-Myers Squibb, Daiichi Sankyo/Astra Zeneca, Five Prime Therapeutics, Ipsen; Lilly, </a:t>
            </a:r>
            <a:r>
              <a:rPr lang="en-US" sz="1800" dirty="0" err="1">
                <a:latin typeface="+mn-lt"/>
                <a:cs typeface="Arial" panose="020B0604020202020204" pitchFamily="34" charset="0"/>
              </a:rPr>
              <a:t>Macrogenics</a:t>
            </a:r>
            <a:r>
              <a:rPr lang="en-US" sz="1800" dirty="0">
                <a:latin typeface="+mn-lt"/>
                <a:cs typeface="Arial" panose="020B0604020202020204" pitchFamily="34" charset="0"/>
              </a:rPr>
              <a:t>, Merck, Merck </a:t>
            </a:r>
            <a:r>
              <a:rPr lang="en-US" sz="1800" dirty="0" err="1">
                <a:latin typeface="+mn-lt"/>
                <a:cs typeface="Arial" panose="020B0604020202020204" pitchFamily="34" charset="0"/>
              </a:rPr>
              <a:t>KGaA</a:t>
            </a:r>
            <a:r>
              <a:rPr lang="en-US" sz="1800" dirty="0">
                <a:latin typeface="+mn-lt"/>
                <a:cs typeface="Arial" panose="020B0604020202020204" pitchFamily="34" charset="0"/>
              </a:rPr>
              <a:t>, </a:t>
            </a:r>
            <a:r>
              <a:rPr lang="en-US" sz="1800" dirty="0" err="1">
                <a:latin typeface="+mn-lt"/>
                <a:cs typeface="Arial" panose="020B0604020202020204" pitchFamily="34" charset="0"/>
              </a:rPr>
              <a:t>Novarti</a:t>
            </a:r>
            <a:r>
              <a:rPr lang="en-US" sz="1800" dirty="0">
                <a:latin typeface="+mn-lt"/>
                <a:cs typeface="Arial" panose="020B0604020202020204" pitchFamily="34" charset="0"/>
              </a:rPr>
              <a:t>, and QED Therapeutics, as well as research funding from Five Prime Therapeutics, Merck, Novartis, Pfizer, and </a:t>
            </a:r>
            <a:r>
              <a:rPr lang="en-US" sz="1800" dirty="0" err="1">
                <a:latin typeface="+mn-lt"/>
                <a:cs typeface="Arial" panose="020B0604020202020204" pitchFamily="34" charset="0"/>
              </a:rPr>
              <a:t>Plexxikon</a:t>
            </a:r>
            <a:r>
              <a:rPr lang="en-US" sz="1800" dirty="0">
                <a:latin typeface="+mn-lt"/>
                <a:cs typeface="Arial" panose="020B0604020202020204" pitchFamily="34" charset="0"/>
              </a:rPr>
              <a:t>.</a:t>
            </a:r>
          </a:p>
        </p:txBody>
      </p:sp>
      <p:sp>
        <p:nvSpPr>
          <p:cNvPr id="174" name="Content Placeholder 11">
            <a:extLst>
              <a:ext uri="{FF2B5EF4-FFF2-40B4-BE49-F238E27FC236}">
                <a16:creationId xmlns:a16="http://schemas.microsoft.com/office/drawing/2014/main" id="{FF708425-9106-41FF-9E5F-E2AEE3171C26}"/>
              </a:ext>
            </a:extLst>
          </p:cNvPr>
          <p:cNvSpPr txBox="1">
            <a:spLocks/>
          </p:cNvSpPr>
          <p:nvPr/>
        </p:nvSpPr>
        <p:spPr>
          <a:xfrm>
            <a:off x="42249466" y="18335114"/>
            <a:ext cx="8271134" cy="2854628"/>
          </a:xfrm>
          <a:prstGeom prst="rect">
            <a:avLst/>
          </a:prstGeom>
        </p:spPr>
        <p:txBody>
          <a:bodyPr wrap="square">
            <a:spAutoFit/>
          </a:bodyPr>
          <a:lstStyle>
            <a:lvl1pPr marL="285750" indent="-285750" algn="l" defTabSz="3210161"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628650" indent="-342900" algn="l" defTabSz="3210161" rtl="0" eaLnBrk="1" latinLnBrk="0" hangingPunct="1">
              <a:lnSpc>
                <a:spcPct val="100000"/>
              </a:lnSpc>
              <a:spcBef>
                <a:spcPts val="0"/>
              </a:spcBef>
              <a:spcAft>
                <a:spcPts val="300"/>
              </a:spcAft>
              <a:buClr>
                <a:schemeClr val="accent1"/>
              </a:buClr>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91440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20015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7222863" indent="-802541" algn="l" defTabSz="3210161" rtl="0" eaLnBrk="1" latinLnBrk="0" hangingPunct="1">
              <a:lnSpc>
                <a:spcPct val="90000"/>
              </a:lnSpc>
              <a:spcBef>
                <a:spcPts val="1756"/>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882794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6pPr>
            <a:lvl7pPr marL="1043302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7pPr>
            <a:lvl8pPr marL="12038105"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8pPr>
            <a:lvl9pPr marL="13643186"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9pPr>
          </a:lstStyle>
          <a:p>
            <a:pPr marL="292100" indent="-279400">
              <a:lnSpc>
                <a:spcPct val="90000"/>
              </a:lnSpc>
              <a:buClrTx/>
              <a:buAutoNum type="arabicParenR"/>
            </a:pPr>
            <a:r>
              <a:rPr lang="en-US" sz="1800" dirty="0">
                <a:latin typeface="+mn-lt"/>
                <a:cs typeface="Arial" panose="020B0604020202020204" pitchFamily="34" charset="0"/>
              </a:rPr>
              <a:t>https://seer.cancer.gov/statfacts/html/stomach.html; 2022.</a:t>
            </a:r>
          </a:p>
          <a:p>
            <a:pPr marL="292100" indent="-279400">
              <a:lnSpc>
                <a:spcPct val="90000"/>
              </a:lnSpc>
              <a:buClrTx/>
              <a:buAutoNum type="arabicParenR"/>
            </a:pPr>
            <a:r>
              <a:rPr lang="en-US" sz="1800" dirty="0">
                <a:latin typeface="+mn-lt"/>
                <a:cs typeface="Arial" panose="020B0604020202020204" pitchFamily="34" charset="0"/>
              </a:rPr>
              <a:t>https://www.cancer.org/cancer/stomach-cancer/detection-diagnosis-staging/signs-symptoms.html; 2021.</a:t>
            </a:r>
          </a:p>
          <a:p>
            <a:pPr marL="292100" indent="-279400">
              <a:lnSpc>
                <a:spcPct val="90000"/>
              </a:lnSpc>
              <a:buClrTx/>
              <a:buAutoNum type="arabicParenR"/>
            </a:pPr>
            <a:r>
              <a:rPr lang="en-US" sz="1800" dirty="0" err="1">
                <a:latin typeface="+mn-lt"/>
                <a:cs typeface="Arial" panose="020B0604020202020204" pitchFamily="34" charset="0"/>
              </a:rPr>
              <a:t>Wainberg</a:t>
            </a:r>
            <a:r>
              <a:rPr lang="en-US" sz="1800" dirty="0">
                <a:latin typeface="+mn-lt"/>
                <a:cs typeface="Arial" panose="020B0604020202020204" pitchFamily="34" charset="0"/>
              </a:rPr>
              <a:t> ZA, et al. ASCO Gastrointestinal Cancer Symposium; January 15-16, 2021; Abstract LBA160 and oral presentation.</a:t>
            </a:r>
          </a:p>
          <a:p>
            <a:pPr marL="292100" indent="-279400">
              <a:lnSpc>
                <a:spcPct val="90000"/>
              </a:lnSpc>
              <a:buClrTx/>
              <a:buAutoNum type="arabicParenR"/>
            </a:pPr>
            <a:r>
              <a:rPr lang="en-US" sz="1800" dirty="0" err="1">
                <a:latin typeface="+mn-lt"/>
                <a:cs typeface="Arial" panose="020B0604020202020204" pitchFamily="34" charset="0"/>
              </a:rPr>
              <a:t>Catenacci</a:t>
            </a:r>
            <a:r>
              <a:rPr lang="en-US" sz="1800" dirty="0">
                <a:latin typeface="+mn-lt"/>
                <a:cs typeface="Arial" panose="020B0604020202020204" pitchFamily="34" charset="0"/>
              </a:rPr>
              <a:t> DVT, et al. </a:t>
            </a:r>
            <a:r>
              <a:rPr lang="en-US" sz="1800" i="1" dirty="0">
                <a:latin typeface="+mn-lt"/>
                <a:cs typeface="Arial" panose="020B0604020202020204" pitchFamily="34" charset="0"/>
              </a:rPr>
              <a:t>Journal of Clinical Oncology</a:t>
            </a:r>
            <a:r>
              <a:rPr lang="en-US" sz="1800" dirty="0">
                <a:latin typeface="+mn-lt"/>
                <a:cs typeface="Arial" panose="020B0604020202020204" pitchFamily="34" charset="0"/>
              </a:rPr>
              <a:t>; 2021;39(15_suppl): 4010.</a:t>
            </a:r>
          </a:p>
          <a:p>
            <a:pPr marL="292100" indent="-279400">
              <a:lnSpc>
                <a:spcPct val="90000"/>
              </a:lnSpc>
              <a:buClrTx/>
              <a:buAutoNum type="arabicParenR"/>
            </a:pPr>
            <a:r>
              <a:rPr lang="en-US" sz="1800" dirty="0">
                <a:latin typeface="+mn-lt"/>
                <a:cs typeface="Arial" panose="020B0604020202020204" pitchFamily="34" charset="0"/>
              </a:rPr>
              <a:t>Aaronson NK, et al. </a:t>
            </a:r>
            <a:r>
              <a:rPr lang="en-US" sz="1800" i="1" dirty="0">
                <a:latin typeface="+mn-lt"/>
                <a:cs typeface="Arial" panose="020B0604020202020204" pitchFamily="34" charset="0"/>
              </a:rPr>
              <a:t>J National Cancer Inst</a:t>
            </a:r>
            <a:r>
              <a:rPr lang="en-US" sz="1800" dirty="0">
                <a:latin typeface="+mn-lt"/>
                <a:cs typeface="Arial" panose="020B0604020202020204" pitchFamily="34" charset="0"/>
              </a:rPr>
              <a:t>. 1993;85: 365-376.</a:t>
            </a:r>
          </a:p>
          <a:p>
            <a:pPr marL="292100" indent="-279400">
              <a:lnSpc>
                <a:spcPct val="90000"/>
              </a:lnSpc>
              <a:buClrTx/>
              <a:buAutoNum type="arabicParenR"/>
            </a:pPr>
            <a:r>
              <a:rPr lang="en-US" sz="1800" dirty="0">
                <a:latin typeface="+mn-lt"/>
                <a:cs typeface="Arial" panose="020B0604020202020204" pitchFamily="34" charset="0"/>
              </a:rPr>
              <a:t>Rabin R, et al. </a:t>
            </a:r>
            <a:r>
              <a:rPr lang="en-US" sz="1800" i="1" dirty="0">
                <a:latin typeface="+mn-lt"/>
                <a:cs typeface="Arial" panose="020B0604020202020204" pitchFamily="34" charset="0"/>
              </a:rPr>
              <a:t>Annals of Med</a:t>
            </a:r>
            <a:r>
              <a:rPr lang="en-US" sz="1800" dirty="0">
                <a:latin typeface="+mn-lt"/>
                <a:cs typeface="Arial" panose="020B0604020202020204" pitchFamily="34" charset="0"/>
              </a:rPr>
              <a:t>. 2001;33:337-343.</a:t>
            </a:r>
          </a:p>
          <a:p>
            <a:pPr marL="292100" indent="-279400">
              <a:lnSpc>
                <a:spcPct val="90000"/>
              </a:lnSpc>
              <a:buClrTx/>
              <a:buAutoNum type="arabicParenR"/>
            </a:pPr>
            <a:r>
              <a:rPr lang="en-US" sz="1800" dirty="0">
                <a:latin typeface="+mn-lt"/>
                <a:cs typeface="Arial" panose="020B0604020202020204" pitchFamily="34" charset="0"/>
              </a:rPr>
              <a:t>Pickard AS, et al. </a:t>
            </a:r>
            <a:r>
              <a:rPr lang="en-US" sz="1800" i="1" dirty="0">
                <a:latin typeface="+mn-lt"/>
                <a:cs typeface="Arial" panose="020B0604020202020204" pitchFamily="34" charset="0"/>
              </a:rPr>
              <a:t>Health Qual Life Outcomes</a:t>
            </a:r>
            <a:r>
              <a:rPr lang="en-US" sz="1800" dirty="0">
                <a:latin typeface="+mn-lt"/>
                <a:cs typeface="Arial" panose="020B0604020202020204" pitchFamily="34" charset="0"/>
              </a:rPr>
              <a:t>. 2007;5:70 [correction 2010;8:4].</a:t>
            </a:r>
          </a:p>
          <a:p>
            <a:pPr marL="292100" indent="-279400">
              <a:lnSpc>
                <a:spcPct val="90000"/>
              </a:lnSpc>
              <a:buClrTx/>
              <a:buAutoNum type="arabicParenR"/>
            </a:pPr>
            <a:r>
              <a:rPr lang="en-US" sz="1800" dirty="0">
                <a:latin typeface="+mn-lt"/>
                <a:cs typeface="Arial" panose="020B0604020202020204" pitchFamily="34" charset="0"/>
              </a:rPr>
              <a:t>Cocks K, et al. </a:t>
            </a:r>
            <a:r>
              <a:rPr lang="en-US" sz="1800" i="1" dirty="0">
                <a:latin typeface="+mn-lt"/>
                <a:cs typeface="Arial" panose="020B0604020202020204" pitchFamily="34" charset="0"/>
              </a:rPr>
              <a:t>European Journal of Cancer</a:t>
            </a:r>
            <a:r>
              <a:rPr lang="en-US" sz="1800" dirty="0">
                <a:latin typeface="+mn-lt"/>
                <a:cs typeface="Arial" panose="020B0604020202020204" pitchFamily="34" charset="0"/>
              </a:rPr>
              <a:t>. 2008;44(13):1793-8.</a:t>
            </a:r>
          </a:p>
        </p:txBody>
      </p:sp>
      <p:sp>
        <p:nvSpPr>
          <p:cNvPr id="257" name="Title 4">
            <a:extLst>
              <a:ext uri="{FF2B5EF4-FFF2-40B4-BE49-F238E27FC236}">
                <a16:creationId xmlns:a16="http://schemas.microsoft.com/office/drawing/2014/main" id="{2D5E830A-CD13-4E7F-B982-96EF6EA24B14}"/>
              </a:ext>
            </a:extLst>
          </p:cNvPr>
          <p:cNvSpPr txBox="1">
            <a:spLocks/>
          </p:cNvSpPr>
          <p:nvPr/>
        </p:nvSpPr>
        <p:spPr>
          <a:xfrm>
            <a:off x="42249466" y="17453853"/>
            <a:ext cx="8271134" cy="777240"/>
          </a:xfrm>
          <a:prstGeom prst="rect">
            <a:avLst/>
          </a:prstGeom>
          <a:solidFill>
            <a:srgbClr val="005DAA"/>
          </a:solidFill>
        </p:spPr>
        <p:txBody>
          <a:bodyPr vert="horz" lIns="274320" tIns="45720" rIns="0" bIns="45720" rtlCol="0" anchor="ctr">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Narrow"/>
                <a:ea typeface="+mj-ea"/>
                <a:cs typeface="+mj-cs"/>
              </a:rPr>
              <a:t>REFERENCES</a:t>
            </a:r>
          </a:p>
        </p:txBody>
      </p:sp>
      <p:sp>
        <p:nvSpPr>
          <p:cNvPr id="270" name="Rectangle 269">
            <a:extLst>
              <a:ext uri="{FF2B5EF4-FFF2-40B4-BE49-F238E27FC236}">
                <a16:creationId xmlns:a16="http://schemas.microsoft.com/office/drawing/2014/main" id="{AC5919C5-FD3A-40F9-9825-7B61E6FCF356}"/>
              </a:ext>
            </a:extLst>
          </p:cNvPr>
          <p:cNvSpPr/>
          <p:nvPr/>
        </p:nvSpPr>
        <p:spPr>
          <a:xfrm>
            <a:off x="20135102" y="6459354"/>
            <a:ext cx="21522310" cy="108959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ontent Placeholder 11">
            <a:extLst>
              <a:ext uri="{FF2B5EF4-FFF2-40B4-BE49-F238E27FC236}">
                <a16:creationId xmlns:a16="http://schemas.microsoft.com/office/drawing/2014/main" id="{D044C1ED-F21C-4E22-81F9-58FD8F49DDFC}"/>
              </a:ext>
            </a:extLst>
          </p:cNvPr>
          <p:cNvSpPr txBox="1">
            <a:spLocks/>
          </p:cNvSpPr>
          <p:nvPr/>
        </p:nvSpPr>
        <p:spPr>
          <a:xfrm>
            <a:off x="48576723" y="22511094"/>
            <a:ext cx="2104851" cy="1200329"/>
          </a:xfrm>
          <a:prstGeom prst="rect">
            <a:avLst/>
          </a:prstGeom>
        </p:spPr>
        <p:txBody>
          <a:bodyPr wrap="square">
            <a:spAutoFit/>
          </a:bodyPr>
          <a:lstStyle>
            <a:lvl1pPr marL="285750" indent="-285750" algn="l" defTabSz="3210161"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628650" indent="-342900" algn="l" defTabSz="3210161" rtl="0" eaLnBrk="1" latinLnBrk="0" hangingPunct="1">
              <a:lnSpc>
                <a:spcPct val="100000"/>
              </a:lnSpc>
              <a:spcBef>
                <a:spcPts val="0"/>
              </a:spcBef>
              <a:spcAft>
                <a:spcPts val="300"/>
              </a:spcAft>
              <a:buClr>
                <a:schemeClr val="accent1"/>
              </a:buClr>
              <a:buFont typeface="Arial Narrow" panose="020B0606020202030204" pitchFamily="34" charset="0"/>
              <a:buChar char="–"/>
              <a:defRPr sz="2400" kern="1200">
                <a:solidFill>
                  <a:schemeClr val="tx1"/>
                </a:solidFill>
                <a:latin typeface="Arial Narrow" panose="020B0606020202030204" pitchFamily="34" charset="0"/>
                <a:ea typeface="+mn-ea"/>
                <a:cs typeface="+mn-cs"/>
              </a:defRPr>
            </a:lvl2pPr>
            <a:lvl3pPr marL="91440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200150" indent="-285750" algn="l" defTabSz="3210161"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7222863" indent="-802541" algn="l" defTabSz="3210161" rtl="0" eaLnBrk="1" latinLnBrk="0" hangingPunct="1">
              <a:lnSpc>
                <a:spcPct val="90000"/>
              </a:lnSpc>
              <a:spcBef>
                <a:spcPts val="1756"/>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882794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6pPr>
            <a:lvl7pPr marL="10433024"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7pPr>
            <a:lvl8pPr marL="12038105"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8pPr>
            <a:lvl9pPr marL="13643186" indent="-802541" algn="l" defTabSz="321016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9pPr>
          </a:lstStyle>
          <a:p>
            <a:pPr marL="0" indent="0" algn="ctr">
              <a:spcAft>
                <a:spcPts val="0"/>
              </a:spcAft>
              <a:buNone/>
            </a:pPr>
            <a:r>
              <a:rPr lang="en-US" sz="1800" b="1" dirty="0"/>
              <a:t>Please scan the QR code to access the </a:t>
            </a:r>
          </a:p>
          <a:p>
            <a:pPr marL="0" indent="0" algn="ctr">
              <a:spcAft>
                <a:spcPts val="0"/>
              </a:spcAft>
              <a:buNone/>
            </a:pPr>
            <a:r>
              <a:rPr lang="en-US" sz="1800" b="1" dirty="0"/>
              <a:t>e-version of this poster.</a:t>
            </a:r>
          </a:p>
        </p:txBody>
      </p:sp>
      <p:sp>
        <p:nvSpPr>
          <p:cNvPr id="272" name="TextBox 271">
            <a:extLst>
              <a:ext uri="{FF2B5EF4-FFF2-40B4-BE49-F238E27FC236}">
                <a16:creationId xmlns:a16="http://schemas.microsoft.com/office/drawing/2014/main" id="{35BF71FA-5422-43D7-BE1B-5C86B5F194A7}"/>
              </a:ext>
            </a:extLst>
          </p:cNvPr>
          <p:cNvSpPr txBox="1"/>
          <p:nvPr/>
        </p:nvSpPr>
        <p:spPr>
          <a:xfrm>
            <a:off x="359962" y="251542"/>
            <a:ext cx="1648640" cy="830997"/>
          </a:xfrm>
          <a:prstGeom prst="rect">
            <a:avLst/>
          </a:prstGeom>
          <a:noFill/>
        </p:spPr>
        <p:txBody>
          <a:bodyPr wrap="square">
            <a:spAutoFit/>
          </a:bodyPr>
          <a:lstStyle/>
          <a:p>
            <a:r>
              <a:rPr lang="en-US" sz="4800" b="1" dirty="0">
                <a:solidFill>
                  <a:schemeClr val="bg1"/>
                </a:solidFill>
                <a:latin typeface="Arial Narrow" panose="020B0606020202030204" pitchFamily="34" charset="0"/>
              </a:rPr>
              <a:t>1221P</a:t>
            </a:r>
            <a:endParaRPr lang="en-US" sz="4800" dirty="0"/>
          </a:p>
        </p:txBody>
      </p:sp>
      <p:sp>
        <p:nvSpPr>
          <p:cNvPr id="273" name="TextBox 272">
            <a:extLst>
              <a:ext uri="{FF2B5EF4-FFF2-40B4-BE49-F238E27FC236}">
                <a16:creationId xmlns:a16="http://schemas.microsoft.com/office/drawing/2014/main" id="{632386A6-FDC3-40F2-B91C-8202925BDFB3}"/>
              </a:ext>
            </a:extLst>
          </p:cNvPr>
          <p:cNvSpPr txBox="1"/>
          <p:nvPr/>
        </p:nvSpPr>
        <p:spPr>
          <a:xfrm>
            <a:off x="23285232" y="26255030"/>
            <a:ext cx="4804684" cy="461665"/>
          </a:xfrm>
          <a:prstGeom prst="rect">
            <a:avLst/>
          </a:prstGeom>
          <a:noFill/>
        </p:spPr>
        <p:txBody>
          <a:bodyPr wrap="square">
            <a:spAutoFit/>
          </a:bodyPr>
          <a:lstStyle/>
          <a:p>
            <a:pPr algn="ctr"/>
            <a:r>
              <a:rPr lang="en-US" sz="2400" dirty="0">
                <a:solidFill>
                  <a:schemeClr val="bg1"/>
                </a:solidFill>
              </a:rPr>
              <a:t>Email: zwainberg@mednet.ucla.edu</a:t>
            </a:r>
          </a:p>
        </p:txBody>
      </p:sp>
      <p:pic>
        <p:nvPicPr>
          <p:cNvPr id="274" name="Picture 273" descr="Chart&#10;&#10;Description automatically generated">
            <a:extLst>
              <a:ext uri="{FF2B5EF4-FFF2-40B4-BE49-F238E27FC236}">
                <a16:creationId xmlns:a16="http://schemas.microsoft.com/office/drawing/2014/main" id="{1BA5F122-D400-4A25-8678-975D74D5DAD6}"/>
              </a:ext>
            </a:extLst>
          </p:cNvPr>
          <p:cNvPicPr>
            <a:picLocks noChangeAspect="1"/>
          </p:cNvPicPr>
          <p:nvPr/>
        </p:nvPicPr>
        <p:blipFill rotWithShape="1">
          <a:blip r:embed="rId4">
            <a:extLst>
              <a:ext uri="{28A0092B-C50C-407E-A947-70E740481C1C}">
                <a14:useLocalDpi xmlns:a14="http://schemas.microsoft.com/office/drawing/2010/main" val="0"/>
              </a:ext>
            </a:extLst>
          </a:blip>
          <a:srcRect l="42169" t="2419" r="34712" b="91865"/>
          <a:stretch/>
        </p:blipFill>
        <p:spPr>
          <a:xfrm>
            <a:off x="30066343" y="11712765"/>
            <a:ext cx="2235009" cy="414353"/>
          </a:xfrm>
          <a:prstGeom prst="rect">
            <a:avLst/>
          </a:prstGeom>
          <a:ln>
            <a:solidFill>
              <a:schemeClr val="tx1"/>
            </a:solidFill>
          </a:ln>
        </p:spPr>
      </p:pic>
      <p:grpSp>
        <p:nvGrpSpPr>
          <p:cNvPr id="276" name="Group 275">
            <a:extLst>
              <a:ext uri="{FF2B5EF4-FFF2-40B4-BE49-F238E27FC236}">
                <a16:creationId xmlns:a16="http://schemas.microsoft.com/office/drawing/2014/main" id="{05924980-55F6-47DB-AB24-11BBD684BF2E}"/>
              </a:ext>
            </a:extLst>
          </p:cNvPr>
          <p:cNvGrpSpPr/>
          <p:nvPr/>
        </p:nvGrpSpPr>
        <p:grpSpPr>
          <a:xfrm>
            <a:off x="27705626" y="7101349"/>
            <a:ext cx="6477953" cy="4476358"/>
            <a:chOff x="28121171" y="7101349"/>
            <a:chExt cx="6477953" cy="4476358"/>
          </a:xfrm>
        </p:grpSpPr>
        <p:pic>
          <p:nvPicPr>
            <p:cNvPr id="277" name="Picture 276" descr="Chart, line chart&#10;&#10;Description automatically generated">
              <a:extLst>
                <a:ext uri="{FF2B5EF4-FFF2-40B4-BE49-F238E27FC236}">
                  <a16:creationId xmlns:a16="http://schemas.microsoft.com/office/drawing/2014/main" id="{FE32E10B-C17A-4056-A22B-A1204B960855}"/>
                </a:ext>
              </a:extLst>
            </p:cNvPr>
            <p:cNvPicPr>
              <a:picLocks noChangeAspect="1"/>
            </p:cNvPicPr>
            <p:nvPr/>
          </p:nvPicPr>
          <p:blipFill rotWithShape="1">
            <a:blip r:embed="rId5">
              <a:extLst>
                <a:ext uri="{28A0092B-C50C-407E-A947-70E740481C1C}">
                  <a14:useLocalDpi xmlns:a14="http://schemas.microsoft.com/office/drawing/2010/main" val="0"/>
                </a:ext>
              </a:extLst>
            </a:blip>
            <a:srcRect t="7851"/>
            <a:stretch/>
          </p:blipFill>
          <p:spPr>
            <a:xfrm>
              <a:off x="28121171" y="7101349"/>
              <a:ext cx="6477953" cy="4476358"/>
            </a:xfrm>
            <a:prstGeom prst="rect">
              <a:avLst/>
            </a:prstGeom>
            <a:ln>
              <a:noFill/>
            </a:ln>
          </p:spPr>
        </p:pic>
        <p:grpSp>
          <p:nvGrpSpPr>
            <p:cNvPr id="278" name="Group 277">
              <a:extLst>
                <a:ext uri="{FF2B5EF4-FFF2-40B4-BE49-F238E27FC236}">
                  <a16:creationId xmlns:a16="http://schemas.microsoft.com/office/drawing/2014/main" id="{EC4F414F-27CD-416E-9B13-CA6167AB77EB}"/>
                </a:ext>
              </a:extLst>
            </p:cNvPr>
            <p:cNvGrpSpPr/>
            <p:nvPr/>
          </p:nvGrpSpPr>
          <p:grpSpPr>
            <a:xfrm>
              <a:off x="28720809" y="7740761"/>
              <a:ext cx="399533" cy="2516860"/>
              <a:chOff x="28304057" y="7722201"/>
              <a:chExt cx="399533" cy="2516860"/>
            </a:xfrm>
          </p:grpSpPr>
          <p:sp>
            <p:nvSpPr>
              <p:cNvPr id="279" name="Arrow: Right 278">
                <a:extLst>
                  <a:ext uri="{FF2B5EF4-FFF2-40B4-BE49-F238E27FC236}">
                    <a16:creationId xmlns:a16="http://schemas.microsoft.com/office/drawing/2014/main" id="{06A85583-3F39-4024-B8B5-77717186ADF4}"/>
                  </a:ext>
                </a:extLst>
              </p:cNvPr>
              <p:cNvSpPr/>
              <p:nvPr/>
            </p:nvSpPr>
            <p:spPr>
              <a:xfrm rot="16200000">
                <a:off x="27942663" y="8083595"/>
                <a:ext cx="1122321" cy="399533"/>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Improvement</a:t>
                </a:r>
              </a:p>
            </p:txBody>
          </p:sp>
          <p:sp>
            <p:nvSpPr>
              <p:cNvPr id="280" name="Arrow: Right 279">
                <a:extLst>
                  <a:ext uri="{FF2B5EF4-FFF2-40B4-BE49-F238E27FC236}">
                    <a16:creationId xmlns:a16="http://schemas.microsoft.com/office/drawing/2014/main" id="{485C9A32-303E-4FC1-8FD5-CF1DB7015929}"/>
                  </a:ext>
                </a:extLst>
              </p:cNvPr>
              <p:cNvSpPr/>
              <p:nvPr/>
            </p:nvSpPr>
            <p:spPr>
              <a:xfrm rot="5400000">
                <a:off x="27942130" y="9477601"/>
                <a:ext cx="1123388" cy="399532"/>
              </a:xfrm>
              <a:prstGeom prst="rightArrow">
                <a:avLst/>
              </a:prstGeom>
              <a:solidFill>
                <a:srgbClr val="FF93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Deterioration</a:t>
                </a:r>
              </a:p>
            </p:txBody>
          </p:sp>
        </p:grpSp>
      </p:grpSp>
      <p:grpSp>
        <p:nvGrpSpPr>
          <p:cNvPr id="281" name="Group 280">
            <a:extLst>
              <a:ext uri="{FF2B5EF4-FFF2-40B4-BE49-F238E27FC236}">
                <a16:creationId xmlns:a16="http://schemas.microsoft.com/office/drawing/2014/main" id="{8646E6BA-24C5-4744-9444-65CBE331945B}"/>
              </a:ext>
            </a:extLst>
          </p:cNvPr>
          <p:cNvGrpSpPr/>
          <p:nvPr/>
        </p:nvGrpSpPr>
        <p:grpSpPr>
          <a:xfrm>
            <a:off x="34872837" y="7113377"/>
            <a:ext cx="6477953" cy="4464330"/>
            <a:chOff x="35466761" y="7113377"/>
            <a:chExt cx="6477953" cy="4464330"/>
          </a:xfrm>
        </p:grpSpPr>
        <p:pic>
          <p:nvPicPr>
            <p:cNvPr id="282" name="Picture 281" descr="Chart&#10;&#10;Description automatically generated">
              <a:extLst>
                <a:ext uri="{FF2B5EF4-FFF2-40B4-BE49-F238E27FC236}">
                  <a16:creationId xmlns:a16="http://schemas.microsoft.com/office/drawing/2014/main" id="{91A88825-3EC4-4ABF-8DE1-D1AC537F885C}"/>
                </a:ext>
              </a:extLst>
            </p:cNvPr>
            <p:cNvPicPr>
              <a:picLocks noChangeAspect="1"/>
            </p:cNvPicPr>
            <p:nvPr/>
          </p:nvPicPr>
          <p:blipFill rotWithShape="1">
            <a:blip r:embed="rId6">
              <a:extLst>
                <a:ext uri="{28A0092B-C50C-407E-A947-70E740481C1C}">
                  <a14:useLocalDpi xmlns:a14="http://schemas.microsoft.com/office/drawing/2010/main" val="0"/>
                </a:ext>
              </a:extLst>
            </a:blip>
            <a:srcRect t="8099"/>
            <a:stretch/>
          </p:blipFill>
          <p:spPr>
            <a:xfrm>
              <a:off x="35466761" y="7113377"/>
              <a:ext cx="6477953" cy="4464330"/>
            </a:xfrm>
            <a:prstGeom prst="rect">
              <a:avLst/>
            </a:prstGeom>
            <a:ln>
              <a:noFill/>
            </a:ln>
          </p:spPr>
        </p:pic>
        <p:grpSp>
          <p:nvGrpSpPr>
            <p:cNvPr id="283" name="Group 282">
              <a:extLst>
                <a:ext uri="{FF2B5EF4-FFF2-40B4-BE49-F238E27FC236}">
                  <a16:creationId xmlns:a16="http://schemas.microsoft.com/office/drawing/2014/main" id="{EC8F587F-D701-4196-8D11-C1568868975A}"/>
                </a:ext>
              </a:extLst>
            </p:cNvPr>
            <p:cNvGrpSpPr/>
            <p:nvPr/>
          </p:nvGrpSpPr>
          <p:grpSpPr>
            <a:xfrm>
              <a:off x="36057523" y="7217714"/>
              <a:ext cx="400186" cy="2516860"/>
              <a:chOff x="35633896" y="7191714"/>
              <a:chExt cx="400186" cy="2516860"/>
            </a:xfrm>
          </p:grpSpPr>
          <p:sp>
            <p:nvSpPr>
              <p:cNvPr id="284" name="Arrow: Right 283">
                <a:extLst>
                  <a:ext uri="{FF2B5EF4-FFF2-40B4-BE49-F238E27FC236}">
                    <a16:creationId xmlns:a16="http://schemas.microsoft.com/office/drawing/2014/main" id="{24273B66-CF6A-40B6-93F0-79BB4533B159}"/>
                  </a:ext>
                </a:extLst>
              </p:cNvPr>
              <p:cNvSpPr/>
              <p:nvPr/>
            </p:nvSpPr>
            <p:spPr>
              <a:xfrm rot="16200000">
                <a:off x="35272502" y="7553108"/>
                <a:ext cx="1122321" cy="399533"/>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Improvement</a:t>
                </a:r>
              </a:p>
            </p:txBody>
          </p:sp>
          <p:sp>
            <p:nvSpPr>
              <p:cNvPr id="285" name="Arrow: Right 284">
                <a:extLst>
                  <a:ext uri="{FF2B5EF4-FFF2-40B4-BE49-F238E27FC236}">
                    <a16:creationId xmlns:a16="http://schemas.microsoft.com/office/drawing/2014/main" id="{B3CEB5E5-A1E5-4926-BCF2-954F44603A11}"/>
                  </a:ext>
                </a:extLst>
              </p:cNvPr>
              <p:cNvSpPr/>
              <p:nvPr/>
            </p:nvSpPr>
            <p:spPr>
              <a:xfrm rot="5400000">
                <a:off x="35272622" y="8947114"/>
                <a:ext cx="1123388" cy="399532"/>
              </a:xfrm>
              <a:prstGeom prst="rightArrow">
                <a:avLst/>
              </a:prstGeom>
              <a:solidFill>
                <a:srgbClr val="FF93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Deterioration</a:t>
                </a:r>
              </a:p>
            </p:txBody>
          </p:sp>
        </p:grpSp>
      </p:grpSp>
      <p:grpSp>
        <p:nvGrpSpPr>
          <p:cNvPr id="286" name="Group 285">
            <a:extLst>
              <a:ext uri="{FF2B5EF4-FFF2-40B4-BE49-F238E27FC236}">
                <a16:creationId xmlns:a16="http://schemas.microsoft.com/office/drawing/2014/main" id="{39DFC0B7-84BC-473F-B5B0-1E10D5BEC2E6}"/>
              </a:ext>
            </a:extLst>
          </p:cNvPr>
          <p:cNvGrpSpPr/>
          <p:nvPr/>
        </p:nvGrpSpPr>
        <p:grpSpPr>
          <a:xfrm>
            <a:off x="27705626" y="12663924"/>
            <a:ext cx="6477953" cy="4478990"/>
            <a:chOff x="28115149" y="12663922"/>
            <a:chExt cx="6477953" cy="4478990"/>
          </a:xfrm>
        </p:grpSpPr>
        <p:pic>
          <p:nvPicPr>
            <p:cNvPr id="287" name="Picture 286" descr="Chart&#10;&#10;Description automatically generated">
              <a:extLst>
                <a:ext uri="{FF2B5EF4-FFF2-40B4-BE49-F238E27FC236}">
                  <a16:creationId xmlns:a16="http://schemas.microsoft.com/office/drawing/2014/main" id="{9E4B19F6-A88B-4BAA-BB57-BA3E22EF00E2}"/>
                </a:ext>
              </a:extLst>
            </p:cNvPr>
            <p:cNvPicPr>
              <a:picLocks noChangeAspect="1"/>
            </p:cNvPicPr>
            <p:nvPr/>
          </p:nvPicPr>
          <p:blipFill rotWithShape="1">
            <a:blip r:embed="rId7">
              <a:extLst>
                <a:ext uri="{28A0092B-C50C-407E-A947-70E740481C1C}">
                  <a14:useLocalDpi xmlns:a14="http://schemas.microsoft.com/office/drawing/2010/main" val="0"/>
                </a:ext>
              </a:extLst>
            </a:blip>
            <a:srcRect t="7798"/>
            <a:stretch/>
          </p:blipFill>
          <p:spPr>
            <a:xfrm>
              <a:off x="28115149" y="12663922"/>
              <a:ext cx="6477953" cy="4478990"/>
            </a:xfrm>
            <a:prstGeom prst="rect">
              <a:avLst/>
            </a:prstGeom>
            <a:ln>
              <a:noFill/>
            </a:ln>
          </p:spPr>
        </p:pic>
        <p:grpSp>
          <p:nvGrpSpPr>
            <p:cNvPr id="288" name="Group 287">
              <a:extLst>
                <a:ext uri="{FF2B5EF4-FFF2-40B4-BE49-F238E27FC236}">
                  <a16:creationId xmlns:a16="http://schemas.microsoft.com/office/drawing/2014/main" id="{0FC3E22B-1DCD-49EA-9419-3BBA9D788860}"/>
                </a:ext>
              </a:extLst>
            </p:cNvPr>
            <p:cNvGrpSpPr/>
            <p:nvPr/>
          </p:nvGrpSpPr>
          <p:grpSpPr>
            <a:xfrm>
              <a:off x="28707870" y="12802494"/>
              <a:ext cx="415748" cy="2516860"/>
              <a:chOff x="28283224" y="12827539"/>
              <a:chExt cx="415748" cy="2516860"/>
            </a:xfrm>
          </p:grpSpPr>
          <p:sp>
            <p:nvSpPr>
              <p:cNvPr id="289" name="Arrow: Right 288">
                <a:extLst>
                  <a:ext uri="{FF2B5EF4-FFF2-40B4-BE49-F238E27FC236}">
                    <a16:creationId xmlns:a16="http://schemas.microsoft.com/office/drawing/2014/main" id="{115A31A9-A1B2-46B8-A367-D28B69FCB93C}"/>
                  </a:ext>
                </a:extLst>
              </p:cNvPr>
              <p:cNvSpPr/>
              <p:nvPr/>
            </p:nvSpPr>
            <p:spPr>
              <a:xfrm rot="16200000">
                <a:off x="27921830" y="13188933"/>
                <a:ext cx="1122321" cy="399533"/>
              </a:xfrm>
              <a:prstGeom prst="rightArrow">
                <a:avLst/>
              </a:prstGeom>
              <a:solidFill>
                <a:srgbClr val="FF93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Deterioration</a:t>
                </a:r>
              </a:p>
            </p:txBody>
          </p:sp>
          <p:sp>
            <p:nvSpPr>
              <p:cNvPr id="290" name="Arrow: Right 289">
                <a:extLst>
                  <a:ext uri="{FF2B5EF4-FFF2-40B4-BE49-F238E27FC236}">
                    <a16:creationId xmlns:a16="http://schemas.microsoft.com/office/drawing/2014/main" id="{F06BD623-5D00-4E4F-878E-AA1CB031E588}"/>
                  </a:ext>
                </a:extLst>
              </p:cNvPr>
              <p:cNvSpPr/>
              <p:nvPr/>
            </p:nvSpPr>
            <p:spPr>
              <a:xfrm rot="5400000">
                <a:off x="27937512" y="14582939"/>
                <a:ext cx="1123388" cy="399532"/>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Improvement</a:t>
                </a:r>
              </a:p>
            </p:txBody>
          </p:sp>
        </p:grpSp>
      </p:grpSp>
      <p:grpSp>
        <p:nvGrpSpPr>
          <p:cNvPr id="291" name="Group 290">
            <a:extLst>
              <a:ext uri="{FF2B5EF4-FFF2-40B4-BE49-F238E27FC236}">
                <a16:creationId xmlns:a16="http://schemas.microsoft.com/office/drawing/2014/main" id="{12AC83F5-133E-4026-AE8A-3A19B34B0100}"/>
              </a:ext>
            </a:extLst>
          </p:cNvPr>
          <p:cNvGrpSpPr/>
          <p:nvPr/>
        </p:nvGrpSpPr>
        <p:grpSpPr>
          <a:xfrm>
            <a:off x="20538414" y="12673824"/>
            <a:ext cx="6477953" cy="4469090"/>
            <a:chOff x="21030015" y="12673824"/>
            <a:chExt cx="6477953" cy="4469090"/>
          </a:xfrm>
        </p:grpSpPr>
        <p:pic>
          <p:nvPicPr>
            <p:cNvPr id="292" name="Picture 291" descr="Chart, line chart&#10;&#10;Description automatically generated">
              <a:extLst>
                <a:ext uri="{FF2B5EF4-FFF2-40B4-BE49-F238E27FC236}">
                  <a16:creationId xmlns:a16="http://schemas.microsoft.com/office/drawing/2014/main" id="{540BAD8A-3233-4E54-B9D9-836202B904AC}"/>
                </a:ext>
              </a:extLst>
            </p:cNvPr>
            <p:cNvPicPr>
              <a:picLocks noChangeAspect="1"/>
            </p:cNvPicPr>
            <p:nvPr/>
          </p:nvPicPr>
          <p:blipFill rotWithShape="1">
            <a:blip r:embed="rId8">
              <a:extLst>
                <a:ext uri="{28A0092B-C50C-407E-A947-70E740481C1C}">
                  <a14:useLocalDpi xmlns:a14="http://schemas.microsoft.com/office/drawing/2010/main" val="0"/>
                </a:ext>
              </a:extLst>
            </a:blip>
            <a:srcRect t="8002"/>
            <a:stretch/>
          </p:blipFill>
          <p:spPr>
            <a:xfrm>
              <a:off x="21030015" y="12673824"/>
              <a:ext cx="6477953" cy="4469090"/>
            </a:xfrm>
            <a:prstGeom prst="rect">
              <a:avLst/>
            </a:prstGeom>
            <a:ln>
              <a:noFill/>
            </a:ln>
          </p:spPr>
        </p:pic>
        <p:grpSp>
          <p:nvGrpSpPr>
            <p:cNvPr id="293" name="Group 292">
              <a:extLst>
                <a:ext uri="{FF2B5EF4-FFF2-40B4-BE49-F238E27FC236}">
                  <a16:creationId xmlns:a16="http://schemas.microsoft.com/office/drawing/2014/main" id="{BEFF087B-8F99-457C-BE95-C75A86B273D0}"/>
                </a:ext>
              </a:extLst>
            </p:cNvPr>
            <p:cNvGrpSpPr/>
            <p:nvPr/>
          </p:nvGrpSpPr>
          <p:grpSpPr>
            <a:xfrm>
              <a:off x="21636814" y="13338607"/>
              <a:ext cx="399533" cy="2517012"/>
              <a:chOff x="21234836" y="13320414"/>
              <a:chExt cx="399533" cy="2517012"/>
            </a:xfrm>
          </p:grpSpPr>
          <p:sp>
            <p:nvSpPr>
              <p:cNvPr id="294" name="Arrow: Right 293">
                <a:extLst>
                  <a:ext uri="{FF2B5EF4-FFF2-40B4-BE49-F238E27FC236}">
                    <a16:creationId xmlns:a16="http://schemas.microsoft.com/office/drawing/2014/main" id="{9A2E8D2F-6AA6-4C74-B47B-821EE0888256}"/>
                  </a:ext>
                </a:extLst>
              </p:cNvPr>
              <p:cNvSpPr/>
              <p:nvPr/>
            </p:nvSpPr>
            <p:spPr>
              <a:xfrm rot="16200000">
                <a:off x="20873442" y="13681808"/>
                <a:ext cx="1122321" cy="399533"/>
              </a:xfrm>
              <a:prstGeom prst="rightArrow">
                <a:avLst/>
              </a:prstGeom>
              <a:solidFill>
                <a:srgbClr val="FF93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Deterioration</a:t>
                </a:r>
              </a:p>
            </p:txBody>
          </p:sp>
          <p:sp>
            <p:nvSpPr>
              <p:cNvPr id="295" name="Arrow: Right 294">
                <a:extLst>
                  <a:ext uri="{FF2B5EF4-FFF2-40B4-BE49-F238E27FC236}">
                    <a16:creationId xmlns:a16="http://schemas.microsoft.com/office/drawing/2014/main" id="{7F1D62CB-22D0-4319-9619-19A12AA8D602}"/>
                  </a:ext>
                </a:extLst>
              </p:cNvPr>
              <p:cNvSpPr/>
              <p:nvPr/>
            </p:nvSpPr>
            <p:spPr>
              <a:xfrm rot="5400000">
                <a:off x="20872909" y="15075966"/>
                <a:ext cx="1123388" cy="399532"/>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Improvement</a:t>
                </a:r>
              </a:p>
            </p:txBody>
          </p:sp>
        </p:grpSp>
      </p:grpSp>
      <p:graphicFrame>
        <p:nvGraphicFramePr>
          <p:cNvPr id="296" name="Table 295">
            <a:extLst>
              <a:ext uri="{FF2B5EF4-FFF2-40B4-BE49-F238E27FC236}">
                <a16:creationId xmlns:a16="http://schemas.microsoft.com/office/drawing/2014/main" id="{CBC6CB5F-017C-4515-B08E-C871252F2886}"/>
              </a:ext>
            </a:extLst>
          </p:cNvPr>
          <p:cNvGraphicFramePr>
            <a:graphicFrameLocks noGrp="1"/>
          </p:cNvGraphicFramePr>
          <p:nvPr>
            <p:extLst>
              <p:ext uri="{D42A27DB-BD31-4B8C-83A1-F6EECF244321}">
                <p14:modId xmlns:p14="http://schemas.microsoft.com/office/powerpoint/2010/main" val="2821692766"/>
              </p:ext>
            </p:extLst>
          </p:nvPr>
        </p:nvGraphicFramePr>
        <p:xfrm>
          <a:off x="10248899" y="6465846"/>
          <a:ext cx="9196942" cy="7794116"/>
        </p:xfrm>
        <a:graphic>
          <a:graphicData uri="http://schemas.openxmlformats.org/drawingml/2006/table">
            <a:tbl>
              <a:tblPr firstRow="1" bandRow="1">
                <a:tableStyleId>{5C22544A-7EE6-4342-B048-85BDC9FD1C3A}</a:tableStyleId>
              </a:tblPr>
              <a:tblGrid>
                <a:gridCol w="2356241">
                  <a:extLst>
                    <a:ext uri="{9D8B030D-6E8A-4147-A177-3AD203B41FA5}">
                      <a16:colId xmlns:a16="http://schemas.microsoft.com/office/drawing/2014/main" val="198636872"/>
                    </a:ext>
                  </a:extLst>
                </a:gridCol>
                <a:gridCol w="1218179">
                  <a:extLst>
                    <a:ext uri="{9D8B030D-6E8A-4147-A177-3AD203B41FA5}">
                      <a16:colId xmlns:a16="http://schemas.microsoft.com/office/drawing/2014/main" val="1084326945"/>
                    </a:ext>
                  </a:extLst>
                </a:gridCol>
                <a:gridCol w="1229458">
                  <a:extLst>
                    <a:ext uri="{9D8B030D-6E8A-4147-A177-3AD203B41FA5}">
                      <a16:colId xmlns:a16="http://schemas.microsoft.com/office/drawing/2014/main" val="3863995069"/>
                    </a:ext>
                  </a:extLst>
                </a:gridCol>
                <a:gridCol w="1071545">
                  <a:extLst>
                    <a:ext uri="{9D8B030D-6E8A-4147-A177-3AD203B41FA5}">
                      <a16:colId xmlns:a16="http://schemas.microsoft.com/office/drawing/2014/main" val="1895419579"/>
                    </a:ext>
                  </a:extLst>
                </a:gridCol>
                <a:gridCol w="1195618">
                  <a:extLst>
                    <a:ext uri="{9D8B030D-6E8A-4147-A177-3AD203B41FA5}">
                      <a16:colId xmlns:a16="http://schemas.microsoft.com/office/drawing/2014/main" val="1740636059"/>
                    </a:ext>
                  </a:extLst>
                </a:gridCol>
                <a:gridCol w="1060265">
                  <a:extLst>
                    <a:ext uri="{9D8B030D-6E8A-4147-A177-3AD203B41FA5}">
                      <a16:colId xmlns:a16="http://schemas.microsoft.com/office/drawing/2014/main" val="1542499535"/>
                    </a:ext>
                  </a:extLst>
                </a:gridCol>
                <a:gridCol w="1065636">
                  <a:extLst>
                    <a:ext uri="{9D8B030D-6E8A-4147-A177-3AD203B41FA5}">
                      <a16:colId xmlns:a16="http://schemas.microsoft.com/office/drawing/2014/main" val="799742512"/>
                    </a:ext>
                  </a:extLst>
                </a:gridCol>
              </a:tblGrid>
              <a:tr h="1073276">
                <a:tc>
                  <a:txBody>
                    <a:bodyPr/>
                    <a:lstStyle/>
                    <a:p>
                      <a:pPr algn="l" fontAlgn="b"/>
                      <a:endParaRPr lang="en-US" sz="2400" b="1" i="0" u="none" strike="noStrike" dirty="0">
                        <a:solidFill>
                          <a:srgbClr val="000000"/>
                        </a:solidFill>
                        <a:effectLst/>
                        <a:latin typeface="+mn-lt"/>
                      </a:endParaRPr>
                    </a:p>
                  </a:txBody>
                  <a:tcPr marL="21615" marR="21615" marT="21615" marB="0" anchor="b">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tcPr>
                </a:tc>
                <a:tc gridSpan="6">
                  <a:txBody>
                    <a:bodyPr/>
                    <a:lstStyle/>
                    <a:p>
                      <a:pPr algn="ctr" fontAlgn="b"/>
                      <a:r>
                        <a:rPr lang="en-US" sz="2400" u="none" strike="noStrike" dirty="0">
                          <a:effectLst/>
                          <a:latin typeface="+mn-lt"/>
                        </a:rPr>
                        <a:t>Completion of PRO instruments </a:t>
                      </a:r>
                    </a:p>
                    <a:p>
                      <a:pPr algn="ctr" fontAlgn="b"/>
                      <a:r>
                        <a:rPr lang="en-US" sz="2400" u="none" strike="noStrike" dirty="0">
                          <a:effectLst/>
                          <a:latin typeface="+mn-lt"/>
                        </a:rPr>
                        <a:t>(Number and % of scheduled PRO administration)</a:t>
                      </a:r>
                      <a:endParaRPr lang="en-US" sz="2400" b="1" i="0" u="none" strike="noStrike" dirty="0">
                        <a:solidFill>
                          <a:srgbClr val="000000"/>
                        </a:solidFill>
                        <a:effectLst/>
                        <a:latin typeface="+mn-lt"/>
                      </a:endParaRPr>
                    </a:p>
                  </a:txBody>
                  <a:tcPr marT="103750" marB="10375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28575" cap="flat" cmpd="sng" algn="ctr">
                      <a:solidFill>
                        <a:schemeClr val="accent1"/>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28575" cap="flat" cmpd="sng" algn="ctr">
                      <a:solidFill>
                        <a:schemeClr val="accent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308224783"/>
                  </a:ext>
                </a:extLst>
              </a:tr>
              <a:tr h="822960">
                <a:tc>
                  <a:txBody>
                    <a:bodyPr/>
                    <a:lstStyle/>
                    <a:p>
                      <a:pPr algn="l" fontAlgn="b"/>
                      <a:endParaRPr lang="en-US" sz="2400" b="1" i="0" u="none" strike="noStrike" dirty="0">
                        <a:solidFill>
                          <a:schemeClr val="bg1"/>
                        </a:solidFill>
                        <a:effectLst/>
                        <a:latin typeface="+mn-lt"/>
                      </a:endParaRPr>
                    </a:p>
                  </a:txBody>
                  <a:tcPr marL="21615" marR="21615" marT="21615" marB="0" anchor="b">
                    <a:lnL w="28575"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gridSpan="2">
                  <a:txBody>
                    <a:bodyPr/>
                    <a:lstStyle/>
                    <a:p>
                      <a:pPr algn="ctr" fontAlgn="b"/>
                      <a:r>
                        <a:rPr lang="en-US" sz="2400" b="1" u="none" strike="noStrike" dirty="0">
                          <a:solidFill>
                            <a:schemeClr val="bg1"/>
                          </a:solidFill>
                          <a:effectLst/>
                          <a:latin typeface="+mn-lt"/>
                        </a:rPr>
                        <a:t>All subjects </a:t>
                      </a:r>
                    </a:p>
                    <a:p>
                      <a:pPr algn="ctr" fontAlgn="b"/>
                      <a:r>
                        <a:rPr lang="en-US" sz="2400" b="1" u="none" strike="noStrike" dirty="0">
                          <a:solidFill>
                            <a:schemeClr val="bg1"/>
                          </a:solidFill>
                          <a:effectLst/>
                          <a:latin typeface="+mn-lt"/>
                        </a:rPr>
                        <a:t>(N=155)</a:t>
                      </a:r>
                    </a:p>
                  </a:txBody>
                  <a:tcPr marL="0" marR="0" marT="0" marB="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gridSpan="2">
                  <a:txBody>
                    <a:bodyPr/>
                    <a:lstStyle/>
                    <a:p>
                      <a:pPr algn="ctr" fontAlgn="b"/>
                      <a:r>
                        <a:rPr lang="en-US" sz="2400" b="1" u="none" strike="noStrike" dirty="0">
                          <a:solidFill>
                            <a:schemeClr val="bg1"/>
                          </a:solidFill>
                          <a:effectLst/>
                          <a:latin typeface="+mn-lt"/>
                        </a:rPr>
                        <a:t>BEMA arm </a:t>
                      </a:r>
                    </a:p>
                    <a:p>
                      <a:pPr algn="ctr" fontAlgn="b"/>
                      <a:r>
                        <a:rPr lang="en-US" sz="2400" b="1" u="none" strike="noStrike" dirty="0">
                          <a:solidFill>
                            <a:schemeClr val="bg1"/>
                          </a:solidFill>
                          <a:effectLst/>
                          <a:latin typeface="+mn-lt"/>
                        </a:rPr>
                        <a:t>(N=77)</a:t>
                      </a:r>
                      <a:endParaRPr lang="en-US" sz="2400" b="1" i="0" u="none" strike="noStrike" dirty="0">
                        <a:solidFill>
                          <a:schemeClr val="bg1"/>
                        </a:solidFill>
                        <a:effectLst/>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gridSpan="2">
                  <a:txBody>
                    <a:bodyPr/>
                    <a:lstStyle/>
                    <a:p>
                      <a:pPr algn="ctr" fontAlgn="b"/>
                      <a:r>
                        <a:rPr lang="en-US" sz="2400" b="1" u="none" strike="noStrike" dirty="0">
                          <a:solidFill>
                            <a:schemeClr val="bg1"/>
                          </a:solidFill>
                          <a:effectLst/>
                          <a:latin typeface="+mn-lt"/>
                        </a:rPr>
                        <a:t>PBO arm </a:t>
                      </a:r>
                    </a:p>
                    <a:p>
                      <a:pPr algn="ctr" fontAlgn="b"/>
                      <a:r>
                        <a:rPr lang="en-US" sz="2400" b="1" u="none" strike="noStrike" dirty="0">
                          <a:solidFill>
                            <a:schemeClr val="bg1"/>
                          </a:solidFill>
                          <a:effectLst/>
                          <a:latin typeface="+mn-lt"/>
                        </a:rPr>
                        <a:t>(N=78)</a:t>
                      </a:r>
                      <a:endParaRPr lang="en-US" sz="2400" b="1" i="0" u="none" strike="noStrike" dirty="0">
                        <a:solidFill>
                          <a:schemeClr val="bg1"/>
                        </a:solidFill>
                        <a:effectLst/>
                        <a:latin typeface="+mn-lt"/>
                      </a:endParaRPr>
                    </a:p>
                  </a:txBody>
                  <a:tcPr marL="207499" marR="20749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517106095"/>
                  </a:ext>
                </a:extLst>
              </a:tr>
              <a:tr h="548640">
                <a:tc>
                  <a:txBody>
                    <a:bodyPr/>
                    <a:lstStyle/>
                    <a:p>
                      <a:pPr algn="l" fontAlgn="b"/>
                      <a:r>
                        <a:rPr lang="en-US" sz="2400" b="1" u="none" strike="noStrike" dirty="0">
                          <a:solidFill>
                            <a:schemeClr val="bg1"/>
                          </a:solidFill>
                          <a:effectLst/>
                          <a:latin typeface="+mn-lt"/>
                        </a:rPr>
                        <a:t>Visit</a:t>
                      </a:r>
                      <a:endParaRPr lang="en-US" sz="2400" b="1" i="0" u="none" strike="noStrike" dirty="0">
                        <a:solidFill>
                          <a:schemeClr val="bg1"/>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2400" b="1" u="none" strike="noStrike" dirty="0">
                          <a:solidFill>
                            <a:schemeClr val="bg1"/>
                          </a:solidFill>
                          <a:effectLst/>
                          <a:latin typeface="+mn-lt"/>
                        </a:rPr>
                        <a:t>N</a:t>
                      </a:r>
                      <a:endParaRPr lang="en-US" sz="2400" b="1" i="0" u="none" strike="noStrike" dirty="0">
                        <a:solidFill>
                          <a:schemeClr val="bg1"/>
                        </a:solidFill>
                        <a:effectLst/>
                        <a:latin typeface="+mn-lt"/>
                      </a:endParaRPr>
                    </a:p>
                  </a:txBody>
                  <a:tcPr marL="0" marR="0" marT="2161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2400" b="1" u="none" strike="noStrike" dirty="0">
                          <a:solidFill>
                            <a:schemeClr val="bg1"/>
                          </a:solidFill>
                          <a:effectLst/>
                          <a:latin typeface="+mn-lt"/>
                        </a:rPr>
                        <a:t>%</a:t>
                      </a:r>
                      <a:endParaRPr lang="en-US" sz="2400" b="1" i="0" u="none" strike="noStrike" dirty="0">
                        <a:solidFill>
                          <a:schemeClr val="bg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2400" b="1" u="none" strike="noStrike">
                          <a:solidFill>
                            <a:schemeClr val="bg1"/>
                          </a:solidFill>
                          <a:effectLst/>
                          <a:latin typeface="+mn-lt"/>
                        </a:rPr>
                        <a:t>N</a:t>
                      </a:r>
                      <a:endParaRPr lang="en-US" sz="2400" b="1" i="0" u="none" strike="noStrike">
                        <a:solidFill>
                          <a:schemeClr val="bg1"/>
                        </a:solidFill>
                        <a:effectLst/>
                        <a:latin typeface="+mn-lt"/>
                      </a:endParaRPr>
                    </a:p>
                  </a:txBody>
                  <a:tcPr marL="0" marR="0" marT="21615" marB="0" anchor="ctr">
                    <a:lnL w="28575"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2400" b="1" u="none" strike="noStrike" dirty="0">
                          <a:solidFill>
                            <a:schemeClr val="bg1"/>
                          </a:solidFill>
                          <a:effectLst/>
                          <a:latin typeface="+mn-lt"/>
                        </a:rPr>
                        <a:t>%</a:t>
                      </a:r>
                      <a:endParaRPr lang="en-US" sz="2400" b="1" i="0" u="none" strike="noStrike" dirty="0">
                        <a:solidFill>
                          <a:schemeClr val="bg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2400" b="1" u="none" strike="noStrike" dirty="0">
                          <a:solidFill>
                            <a:schemeClr val="bg1"/>
                          </a:solidFill>
                          <a:effectLst/>
                          <a:latin typeface="+mn-lt"/>
                        </a:rPr>
                        <a:t>N</a:t>
                      </a:r>
                      <a:endParaRPr lang="en-US" sz="2400" b="1" i="0" u="none" strike="noStrike" dirty="0">
                        <a:solidFill>
                          <a:schemeClr val="bg1"/>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2400" b="1" u="none" strike="noStrike" dirty="0">
                          <a:solidFill>
                            <a:schemeClr val="bg1"/>
                          </a:solidFill>
                          <a:effectLst/>
                          <a:latin typeface="+mn-lt"/>
                        </a:rPr>
                        <a:t>%</a:t>
                      </a:r>
                      <a:endParaRPr lang="en-US" sz="2400" b="1" i="0" u="none" strike="noStrike" dirty="0">
                        <a:solidFill>
                          <a:schemeClr val="bg1"/>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52996666"/>
                  </a:ext>
                </a:extLst>
              </a:tr>
              <a:tr h="594360">
                <a:tc>
                  <a:txBody>
                    <a:bodyPr/>
                    <a:lstStyle/>
                    <a:p>
                      <a:pPr algn="l" fontAlgn="b"/>
                      <a:r>
                        <a:rPr lang="en-US" sz="2400" u="none" strike="noStrike" dirty="0">
                          <a:effectLst/>
                          <a:latin typeface="+mn-lt"/>
                        </a:rPr>
                        <a:t>Baseline</a:t>
                      </a:r>
                      <a:endParaRPr lang="en-US" sz="2400" b="0" i="0" u="none" strike="noStrike" dirty="0">
                        <a:solidFill>
                          <a:srgbClr val="000000"/>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151</a:t>
                      </a:r>
                      <a:endParaRPr lang="en-US" sz="2400" b="0" i="0" u="none" strike="noStrike" dirty="0">
                        <a:solidFill>
                          <a:srgbClr val="000000"/>
                        </a:solidFill>
                        <a:effectLst/>
                        <a:latin typeface="+mn-lt"/>
                      </a:endParaRPr>
                    </a:p>
                  </a:txBody>
                  <a:tcPr marL="0" marR="0" marT="216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97%</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76</a:t>
                      </a:r>
                      <a:endParaRPr lang="en-US" sz="2400" b="0" i="0" u="none" strike="noStrike" dirty="0">
                        <a:solidFill>
                          <a:srgbClr val="000000"/>
                        </a:solidFill>
                        <a:effectLst/>
                        <a:latin typeface="+mn-lt"/>
                      </a:endParaRPr>
                    </a:p>
                  </a:txBody>
                  <a:tcPr marL="0" marR="0"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99%</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75</a:t>
                      </a:r>
                      <a:endParaRPr lang="en-US" sz="2400" b="0" i="0" u="none" strike="noStrike" dirty="0">
                        <a:solidFill>
                          <a:srgbClr val="000000"/>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effectLst/>
                          <a:latin typeface="+mn-lt"/>
                        </a:rPr>
                        <a:t>96%</a:t>
                      </a:r>
                      <a:endParaRPr lang="en-US" sz="2400" b="0" i="0" u="none" strike="noStrike">
                        <a:solidFill>
                          <a:srgbClr val="000000"/>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5776337"/>
                  </a:ext>
                </a:extLst>
              </a:tr>
              <a:tr h="594360">
                <a:tc>
                  <a:txBody>
                    <a:bodyPr/>
                    <a:lstStyle/>
                    <a:p>
                      <a:pPr algn="l" fontAlgn="b"/>
                      <a:r>
                        <a:rPr lang="en-US" sz="2400" u="none" strike="noStrike" dirty="0">
                          <a:effectLst/>
                          <a:latin typeface="+mn-lt"/>
                        </a:rPr>
                        <a:t>After 6 weeks</a:t>
                      </a:r>
                      <a:endParaRPr lang="en-US" sz="2400" b="0" i="0" u="none" strike="noStrike" dirty="0">
                        <a:solidFill>
                          <a:srgbClr val="000000"/>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128</a:t>
                      </a:r>
                      <a:endParaRPr lang="en-US" sz="2400" b="0" i="0" u="none" strike="noStrike" dirty="0">
                        <a:solidFill>
                          <a:srgbClr val="000000"/>
                        </a:solidFill>
                        <a:effectLst/>
                        <a:latin typeface="+mn-lt"/>
                      </a:endParaRPr>
                    </a:p>
                  </a:txBody>
                  <a:tcPr marL="0" marR="0" marT="216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96%</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effectLst/>
                          <a:latin typeface="+mn-lt"/>
                        </a:rPr>
                        <a:t>65</a:t>
                      </a:r>
                      <a:endParaRPr lang="en-US" sz="2400" b="0" i="0" u="none" strike="noStrike">
                        <a:solidFill>
                          <a:srgbClr val="000000"/>
                        </a:solidFill>
                        <a:effectLst/>
                        <a:latin typeface="+mn-lt"/>
                      </a:endParaRPr>
                    </a:p>
                  </a:txBody>
                  <a:tcPr marL="0" marR="0"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94%</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effectLst/>
                          <a:latin typeface="+mn-lt"/>
                        </a:rPr>
                        <a:t>63</a:t>
                      </a:r>
                      <a:endParaRPr lang="en-US" sz="2400" b="0" i="0" u="none" strike="noStrike">
                        <a:solidFill>
                          <a:srgbClr val="000000"/>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97%</a:t>
                      </a:r>
                      <a:endParaRPr lang="en-US" sz="2400" b="0" i="0" u="none" strike="noStrike" dirty="0">
                        <a:solidFill>
                          <a:srgbClr val="000000"/>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8654590"/>
                  </a:ext>
                </a:extLst>
              </a:tr>
              <a:tr h="594360">
                <a:tc>
                  <a:txBody>
                    <a:bodyPr/>
                    <a:lstStyle/>
                    <a:p>
                      <a:pPr algn="l" fontAlgn="b"/>
                      <a:r>
                        <a:rPr lang="en-US" sz="2400" u="none" strike="noStrike" dirty="0">
                          <a:effectLst/>
                          <a:latin typeface="+mn-lt"/>
                        </a:rPr>
                        <a:t>After 14 weeks</a:t>
                      </a:r>
                      <a:endParaRPr lang="en-US" sz="2400" b="0" i="0" u="none" strike="noStrike" dirty="0">
                        <a:solidFill>
                          <a:srgbClr val="000000"/>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108</a:t>
                      </a:r>
                      <a:endParaRPr lang="en-US" sz="2400" b="0" i="0" u="none" strike="noStrike" dirty="0">
                        <a:solidFill>
                          <a:srgbClr val="000000"/>
                        </a:solidFill>
                        <a:effectLst/>
                        <a:latin typeface="+mn-lt"/>
                      </a:endParaRPr>
                    </a:p>
                  </a:txBody>
                  <a:tcPr marL="0" marR="0" marT="216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95%</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57</a:t>
                      </a:r>
                      <a:endParaRPr lang="en-US" sz="2400" b="0" i="0" u="none" strike="noStrike" dirty="0">
                        <a:solidFill>
                          <a:srgbClr val="000000"/>
                        </a:solidFill>
                        <a:effectLst/>
                        <a:latin typeface="+mn-lt"/>
                      </a:endParaRPr>
                    </a:p>
                  </a:txBody>
                  <a:tcPr marL="0" marR="0"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98%</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effectLst/>
                          <a:latin typeface="+mn-lt"/>
                        </a:rPr>
                        <a:t>51</a:t>
                      </a:r>
                      <a:endParaRPr lang="en-US" sz="2400" b="0" i="0" u="none" strike="noStrike">
                        <a:solidFill>
                          <a:srgbClr val="000000"/>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91%</a:t>
                      </a:r>
                      <a:endParaRPr lang="en-US" sz="2400" b="0" i="0" u="none" strike="noStrike" dirty="0">
                        <a:solidFill>
                          <a:srgbClr val="000000"/>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6376378"/>
                  </a:ext>
                </a:extLst>
              </a:tr>
              <a:tr h="594360">
                <a:tc>
                  <a:txBody>
                    <a:bodyPr/>
                    <a:lstStyle/>
                    <a:p>
                      <a:pPr algn="l" fontAlgn="b"/>
                      <a:r>
                        <a:rPr lang="en-US" sz="2400" u="none" strike="noStrike" dirty="0">
                          <a:effectLst/>
                          <a:latin typeface="+mn-lt"/>
                        </a:rPr>
                        <a:t>After 22 weeks</a:t>
                      </a:r>
                      <a:endParaRPr lang="en-US" sz="2400" b="0" i="0" u="none" strike="noStrike" dirty="0">
                        <a:solidFill>
                          <a:srgbClr val="000000"/>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81</a:t>
                      </a:r>
                      <a:endParaRPr lang="en-US" sz="2400" b="0" i="0" u="none" strike="noStrike" dirty="0">
                        <a:solidFill>
                          <a:srgbClr val="000000"/>
                        </a:solidFill>
                        <a:effectLst/>
                        <a:latin typeface="+mn-lt"/>
                      </a:endParaRPr>
                    </a:p>
                  </a:txBody>
                  <a:tcPr marL="0" marR="0" marT="216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94%</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40</a:t>
                      </a:r>
                      <a:endParaRPr lang="en-US" sz="2400" b="0" i="0" u="none" strike="noStrike" dirty="0">
                        <a:solidFill>
                          <a:srgbClr val="000000"/>
                        </a:solidFill>
                        <a:effectLst/>
                        <a:latin typeface="+mn-lt"/>
                      </a:endParaRPr>
                    </a:p>
                  </a:txBody>
                  <a:tcPr marL="0" marR="0"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95%</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effectLst/>
                          <a:latin typeface="+mn-lt"/>
                        </a:rPr>
                        <a:t>41</a:t>
                      </a:r>
                      <a:endParaRPr lang="en-US" sz="2400" b="0" i="0" u="none" strike="noStrike">
                        <a:solidFill>
                          <a:srgbClr val="000000"/>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effectLst/>
                          <a:latin typeface="+mn-lt"/>
                        </a:rPr>
                        <a:t>93%</a:t>
                      </a:r>
                      <a:endParaRPr lang="en-US" sz="2400" b="0" i="0" u="none" strike="noStrike">
                        <a:solidFill>
                          <a:srgbClr val="000000"/>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4344977"/>
                  </a:ext>
                </a:extLst>
              </a:tr>
              <a:tr h="594360">
                <a:tc>
                  <a:txBody>
                    <a:bodyPr/>
                    <a:lstStyle/>
                    <a:p>
                      <a:pPr algn="l" fontAlgn="b"/>
                      <a:r>
                        <a:rPr lang="en-US" sz="2400" u="none" strike="noStrike" dirty="0">
                          <a:effectLst/>
                          <a:latin typeface="+mn-lt"/>
                        </a:rPr>
                        <a:t>After 30 weeks</a:t>
                      </a:r>
                      <a:endParaRPr lang="en-US" sz="2400" b="0" i="0" u="none" strike="noStrike" dirty="0">
                        <a:solidFill>
                          <a:srgbClr val="000000"/>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53</a:t>
                      </a:r>
                      <a:endParaRPr lang="en-US" sz="2400" b="0" i="0" u="none" strike="noStrike" dirty="0">
                        <a:solidFill>
                          <a:srgbClr val="000000"/>
                        </a:solidFill>
                        <a:effectLst/>
                        <a:latin typeface="+mn-lt"/>
                      </a:endParaRPr>
                    </a:p>
                  </a:txBody>
                  <a:tcPr marL="0" marR="0" marT="216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95%</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30</a:t>
                      </a:r>
                      <a:endParaRPr lang="en-US" sz="2400" b="0" i="0" u="none" strike="noStrike" dirty="0">
                        <a:solidFill>
                          <a:srgbClr val="000000"/>
                        </a:solidFill>
                        <a:effectLst/>
                        <a:latin typeface="+mn-lt"/>
                      </a:endParaRPr>
                    </a:p>
                  </a:txBody>
                  <a:tcPr marL="0" marR="0"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effectLst/>
                          <a:latin typeface="+mn-lt"/>
                        </a:rPr>
                        <a:t>97%</a:t>
                      </a:r>
                      <a:endParaRPr lang="en-US" sz="2400" b="0" i="0" u="none" strike="noStrike" dirty="0">
                        <a:solidFill>
                          <a:srgbClr val="000000"/>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effectLst/>
                          <a:latin typeface="+mn-lt"/>
                        </a:rPr>
                        <a:t>23</a:t>
                      </a:r>
                      <a:endParaRPr lang="en-US" sz="2400" b="0" i="0" u="none" strike="noStrike">
                        <a:solidFill>
                          <a:srgbClr val="000000"/>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effectLst/>
                          <a:latin typeface="+mn-lt"/>
                        </a:rPr>
                        <a:t>92%</a:t>
                      </a:r>
                      <a:endParaRPr lang="en-US" sz="2400" b="0" i="0" u="none" strike="noStrike">
                        <a:solidFill>
                          <a:srgbClr val="000000"/>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1898106"/>
                  </a:ext>
                </a:extLst>
              </a:tr>
              <a:tr h="594360">
                <a:tc>
                  <a:txBody>
                    <a:bodyPr/>
                    <a:lstStyle/>
                    <a:p>
                      <a:pPr algn="l" fontAlgn="b"/>
                      <a:r>
                        <a:rPr lang="en-US" sz="2400" u="none" strike="noStrike" dirty="0">
                          <a:effectLst/>
                          <a:latin typeface="+mn-lt"/>
                        </a:rPr>
                        <a:t>After 38 weeks</a:t>
                      </a:r>
                      <a:endParaRPr lang="en-US" sz="2400" b="0" i="0" u="none" strike="noStrike" dirty="0">
                        <a:solidFill>
                          <a:srgbClr val="000000"/>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36</a:t>
                      </a:r>
                      <a:endParaRPr lang="en-US" sz="2400" b="0" i="0" u="none" strike="noStrike" dirty="0">
                        <a:solidFill>
                          <a:schemeClr val="tx1"/>
                        </a:solidFill>
                        <a:effectLst/>
                        <a:latin typeface="+mn-lt"/>
                      </a:endParaRPr>
                    </a:p>
                  </a:txBody>
                  <a:tcPr marL="0" marR="0" marT="216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95%</a:t>
                      </a:r>
                      <a:endParaRPr lang="en-US" sz="2400" b="0" i="0" u="none" strike="noStrike" dirty="0">
                        <a:solidFill>
                          <a:schemeClr val="tx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21</a:t>
                      </a:r>
                      <a:endParaRPr lang="en-US" sz="2400" b="0" i="0" u="none" strike="noStrike" dirty="0">
                        <a:solidFill>
                          <a:schemeClr val="tx1"/>
                        </a:solidFill>
                        <a:effectLst/>
                        <a:latin typeface="+mn-lt"/>
                      </a:endParaRPr>
                    </a:p>
                  </a:txBody>
                  <a:tcPr marL="0" marR="0"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95%</a:t>
                      </a:r>
                      <a:endParaRPr lang="en-US" sz="2400" b="0" i="0" u="none" strike="noStrike" dirty="0">
                        <a:solidFill>
                          <a:schemeClr val="tx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solidFill>
                            <a:schemeClr val="tx1"/>
                          </a:solidFill>
                          <a:effectLst/>
                          <a:latin typeface="+mn-lt"/>
                        </a:rPr>
                        <a:t>15</a:t>
                      </a:r>
                      <a:endParaRPr lang="en-US" sz="2400" b="0" i="0" u="none" strike="noStrike">
                        <a:solidFill>
                          <a:schemeClr val="tx1"/>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solidFill>
                            <a:schemeClr val="tx1"/>
                          </a:solidFill>
                          <a:effectLst/>
                          <a:latin typeface="+mn-lt"/>
                        </a:rPr>
                        <a:t>94%</a:t>
                      </a:r>
                      <a:endParaRPr lang="en-US" sz="2400" b="0" i="0" u="none" strike="noStrike">
                        <a:solidFill>
                          <a:schemeClr val="tx1"/>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0496868"/>
                  </a:ext>
                </a:extLst>
              </a:tr>
              <a:tr h="594360">
                <a:tc>
                  <a:txBody>
                    <a:bodyPr/>
                    <a:lstStyle/>
                    <a:p>
                      <a:pPr algn="l" fontAlgn="b"/>
                      <a:r>
                        <a:rPr lang="en-US" sz="2400" u="none" strike="noStrike" dirty="0">
                          <a:effectLst/>
                          <a:latin typeface="+mn-lt"/>
                        </a:rPr>
                        <a:t>After 46 weeks</a:t>
                      </a:r>
                      <a:endParaRPr lang="en-US" sz="2400" b="0" i="0" u="none" strike="noStrike" dirty="0">
                        <a:solidFill>
                          <a:srgbClr val="000000"/>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32</a:t>
                      </a:r>
                      <a:endParaRPr lang="en-US" sz="2400" b="0" i="0" u="none" strike="noStrike" dirty="0">
                        <a:solidFill>
                          <a:schemeClr val="tx1"/>
                        </a:solidFill>
                        <a:effectLst/>
                        <a:latin typeface="+mn-lt"/>
                      </a:endParaRPr>
                    </a:p>
                  </a:txBody>
                  <a:tcPr marL="0" marR="0" marT="216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97%</a:t>
                      </a:r>
                      <a:endParaRPr lang="en-US" sz="2400" b="0" i="0" u="none" strike="noStrike" dirty="0">
                        <a:solidFill>
                          <a:schemeClr val="tx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20</a:t>
                      </a:r>
                      <a:endParaRPr lang="en-US" sz="2400" b="0" i="0" u="none" strike="noStrike" dirty="0">
                        <a:solidFill>
                          <a:schemeClr val="tx1"/>
                        </a:solidFill>
                        <a:effectLst/>
                        <a:latin typeface="+mn-lt"/>
                      </a:endParaRPr>
                    </a:p>
                  </a:txBody>
                  <a:tcPr marL="0" marR="0"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100%</a:t>
                      </a:r>
                      <a:endParaRPr lang="en-US" sz="2400" b="0" i="0" u="none" strike="noStrike" dirty="0">
                        <a:solidFill>
                          <a:schemeClr val="tx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12</a:t>
                      </a:r>
                      <a:endParaRPr lang="en-US" sz="2400" b="0" i="0" u="none" strike="noStrike" dirty="0">
                        <a:solidFill>
                          <a:schemeClr val="tx1"/>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a:solidFill>
                            <a:schemeClr val="tx1"/>
                          </a:solidFill>
                          <a:effectLst/>
                          <a:latin typeface="+mn-lt"/>
                        </a:rPr>
                        <a:t>92%</a:t>
                      </a:r>
                      <a:endParaRPr lang="en-US" sz="2400" b="0" i="0" u="none" strike="noStrike">
                        <a:solidFill>
                          <a:schemeClr val="tx1"/>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5274305"/>
                  </a:ext>
                </a:extLst>
              </a:tr>
              <a:tr h="594360">
                <a:tc>
                  <a:txBody>
                    <a:bodyPr/>
                    <a:lstStyle/>
                    <a:p>
                      <a:pPr algn="l" fontAlgn="b"/>
                      <a:r>
                        <a:rPr lang="en-US" sz="2400" u="none" strike="noStrike" dirty="0">
                          <a:effectLst/>
                          <a:latin typeface="+mn-lt"/>
                        </a:rPr>
                        <a:t>Beyond 46 weeks*</a:t>
                      </a:r>
                      <a:endParaRPr lang="en-US" sz="2400" b="0" i="0" u="none" strike="noStrike" dirty="0">
                        <a:solidFill>
                          <a:srgbClr val="000000"/>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dirty="0">
                          <a:solidFill>
                            <a:schemeClr val="tx1"/>
                          </a:solidFill>
                          <a:effectLst/>
                          <a:latin typeface="+mn-lt"/>
                        </a:rPr>
                        <a:t>48</a:t>
                      </a:r>
                    </a:p>
                  </a:txBody>
                  <a:tcPr marL="0" marR="0" marT="2161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95%</a:t>
                      </a:r>
                      <a:endParaRPr lang="en-US" sz="2400" b="0" i="0" u="none" strike="noStrike" dirty="0">
                        <a:solidFill>
                          <a:schemeClr val="tx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dirty="0">
                          <a:solidFill>
                            <a:schemeClr val="tx1"/>
                          </a:solidFill>
                          <a:effectLst/>
                          <a:latin typeface="+mn-lt"/>
                        </a:rPr>
                        <a:t>27</a:t>
                      </a:r>
                    </a:p>
                  </a:txBody>
                  <a:tcPr marL="0" marR="0"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94%</a:t>
                      </a:r>
                      <a:endParaRPr lang="en-US" sz="2400" b="0" i="0" u="none" strike="noStrike" dirty="0">
                        <a:solidFill>
                          <a:schemeClr val="tx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21</a:t>
                      </a:r>
                      <a:endParaRPr lang="en-US" sz="2400" b="0" i="0" u="none" strike="noStrike" dirty="0">
                        <a:solidFill>
                          <a:schemeClr val="tx1"/>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96%</a:t>
                      </a:r>
                      <a:endParaRPr lang="en-US" sz="2400" b="0" i="0" u="none" strike="noStrike" dirty="0">
                        <a:solidFill>
                          <a:schemeClr val="tx1"/>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0646822"/>
                  </a:ext>
                </a:extLst>
              </a:tr>
              <a:tr h="594360">
                <a:tc>
                  <a:txBody>
                    <a:bodyPr/>
                    <a:lstStyle/>
                    <a:p>
                      <a:pPr algn="l" fontAlgn="b"/>
                      <a:r>
                        <a:rPr lang="en-US" sz="2400" u="none" strike="noStrike" dirty="0">
                          <a:effectLst/>
                          <a:latin typeface="+mn-lt"/>
                        </a:rPr>
                        <a:t>End of treatment</a:t>
                      </a:r>
                      <a:endParaRPr lang="en-US" sz="2400" b="0" i="0" u="none" strike="noStrike" dirty="0">
                        <a:solidFill>
                          <a:srgbClr val="000000"/>
                        </a:solidFill>
                        <a:effectLst/>
                        <a:latin typeface="+mn-lt"/>
                      </a:endParaRPr>
                    </a:p>
                  </a:txBody>
                  <a:tcPr marR="21615" marT="21615" marB="0"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82</a:t>
                      </a:r>
                      <a:endParaRPr lang="en-US" sz="2400" b="0" i="0" u="none" strike="noStrike" dirty="0">
                        <a:solidFill>
                          <a:schemeClr val="tx1"/>
                        </a:solidFill>
                        <a:effectLst/>
                        <a:latin typeface="+mn-lt"/>
                      </a:endParaRPr>
                    </a:p>
                  </a:txBody>
                  <a:tcPr marL="0" marR="0" marT="21615"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60%</a:t>
                      </a:r>
                      <a:endParaRPr lang="en-US" sz="2400" b="0" i="0" u="none" strike="noStrike" dirty="0">
                        <a:solidFill>
                          <a:schemeClr val="tx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43</a:t>
                      </a:r>
                      <a:endParaRPr lang="en-US" sz="2400" b="0" i="0" u="none" strike="noStrike" dirty="0">
                        <a:solidFill>
                          <a:schemeClr val="tx1"/>
                        </a:solidFill>
                        <a:effectLst/>
                        <a:latin typeface="+mn-lt"/>
                      </a:endParaRPr>
                    </a:p>
                  </a:txBody>
                  <a:tcPr marL="0" marR="0" marT="21615" marB="0"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65%</a:t>
                      </a:r>
                      <a:endParaRPr lang="en-US" sz="2400" b="0" i="0" u="none" strike="noStrike" dirty="0">
                        <a:solidFill>
                          <a:schemeClr val="tx1"/>
                        </a:solidFill>
                        <a:effectLst/>
                        <a:latin typeface="+mn-lt"/>
                      </a:endParaRPr>
                    </a:p>
                  </a:txBody>
                  <a:tcPr marL="0" marR="0" marT="21615" marB="0"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39</a:t>
                      </a:r>
                      <a:endParaRPr lang="en-US" sz="2400" b="0" i="0" u="none" strike="noStrike" dirty="0">
                        <a:solidFill>
                          <a:schemeClr val="tx1"/>
                        </a:solidFill>
                        <a:effectLst/>
                        <a:latin typeface="+mn-lt"/>
                      </a:endParaRPr>
                    </a:p>
                  </a:txBody>
                  <a:tcPr marL="21615" marR="21615" marT="21615" marB="0"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u="none" strike="noStrike" dirty="0">
                          <a:solidFill>
                            <a:schemeClr val="tx1"/>
                          </a:solidFill>
                          <a:effectLst/>
                          <a:latin typeface="+mn-lt"/>
                        </a:rPr>
                        <a:t>56%</a:t>
                      </a:r>
                      <a:endParaRPr lang="en-US" sz="2400" b="0" i="0" u="none" strike="noStrike" dirty="0">
                        <a:solidFill>
                          <a:schemeClr val="tx1"/>
                        </a:solidFill>
                        <a:effectLst/>
                        <a:latin typeface="+mn-lt"/>
                      </a:endParaRPr>
                    </a:p>
                  </a:txBody>
                  <a:tcPr marL="21615" marR="21615" marT="21615" marB="0"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9528216"/>
                  </a:ext>
                </a:extLst>
              </a:tr>
            </a:tbl>
          </a:graphicData>
        </a:graphic>
      </p:graphicFrame>
      <p:sp>
        <p:nvSpPr>
          <p:cNvPr id="297" name="TextBox 296">
            <a:extLst>
              <a:ext uri="{FF2B5EF4-FFF2-40B4-BE49-F238E27FC236}">
                <a16:creationId xmlns:a16="http://schemas.microsoft.com/office/drawing/2014/main" id="{FADD15BC-6AAB-4FF8-B056-9BF7F8A4581A}"/>
              </a:ext>
            </a:extLst>
          </p:cNvPr>
          <p:cNvSpPr txBox="1"/>
          <p:nvPr/>
        </p:nvSpPr>
        <p:spPr>
          <a:xfrm>
            <a:off x="10182332" y="5884337"/>
            <a:ext cx="8992164" cy="523220"/>
          </a:xfrm>
          <a:prstGeom prst="rect">
            <a:avLst/>
          </a:prstGeom>
          <a:noFill/>
        </p:spPr>
        <p:txBody>
          <a:bodyPr wrap="square" rtlCol="0">
            <a:spAutoFit/>
          </a:bodyPr>
          <a:lstStyle/>
          <a:p>
            <a:r>
              <a:rPr lang="en-US" sz="2800" b="1" i="1" dirty="0">
                <a:solidFill>
                  <a:schemeClr val="accent1"/>
                </a:solidFill>
              </a:rPr>
              <a:t>Table 1. PRO instrument compliance and on-treatment attrition</a:t>
            </a:r>
          </a:p>
        </p:txBody>
      </p:sp>
      <p:sp>
        <p:nvSpPr>
          <p:cNvPr id="298" name="TextBox 297">
            <a:extLst>
              <a:ext uri="{FF2B5EF4-FFF2-40B4-BE49-F238E27FC236}">
                <a16:creationId xmlns:a16="http://schemas.microsoft.com/office/drawing/2014/main" id="{6AAE0788-0ECD-46C6-BEFC-755A394646F5}"/>
              </a:ext>
            </a:extLst>
          </p:cNvPr>
          <p:cNvSpPr txBox="1"/>
          <p:nvPr/>
        </p:nvSpPr>
        <p:spPr>
          <a:xfrm>
            <a:off x="10248899" y="14357552"/>
            <a:ext cx="8859031" cy="400110"/>
          </a:xfrm>
          <a:prstGeom prst="rect">
            <a:avLst/>
          </a:prstGeom>
          <a:noFill/>
        </p:spPr>
        <p:txBody>
          <a:bodyPr wrap="square" rtlCol="0">
            <a:spAutoFit/>
          </a:bodyPr>
          <a:lstStyle/>
          <a:p>
            <a:r>
              <a:rPr lang="en-US" sz="2000" dirty="0"/>
              <a:t>*Subsequent visits were aggregated in this table due to low patient numbers.</a:t>
            </a:r>
          </a:p>
        </p:txBody>
      </p:sp>
      <p:sp>
        <p:nvSpPr>
          <p:cNvPr id="299" name="TextBox 298">
            <a:extLst>
              <a:ext uri="{FF2B5EF4-FFF2-40B4-BE49-F238E27FC236}">
                <a16:creationId xmlns:a16="http://schemas.microsoft.com/office/drawing/2014/main" id="{B9A074F4-6D03-4FB4-967D-804B5E9C09CC}"/>
              </a:ext>
            </a:extLst>
          </p:cNvPr>
          <p:cNvSpPr txBox="1"/>
          <p:nvPr/>
        </p:nvSpPr>
        <p:spPr>
          <a:xfrm>
            <a:off x="20045180" y="17392526"/>
            <a:ext cx="12053291" cy="369332"/>
          </a:xfrm>
          <a:prstGeom prst="rect">
            <a:avLst/>
          </a:prstGeom>
          <a:noFill/>
        </p:spPr>
        <p:txBody>
          <a:bodyPr wrap="square">
            <a:spAutoFit/>
          </a:bodyPr>
          <a:lstStyle/>
          <a:p>
            <a:r>
              <a:rPr lang="en-US" dirty="0"/>
              <a:t>BEMA, </a:t>
            </a:r>
            <a:r>
              <a:rPr lang="en-US" dirty="0" err="1"/>
              <a:t>bemarituzumab</a:t>
            </a:r>
            <a:r>
              <a:rPr lang="en-US" dirty="0"/>
              <a:t>; LS, least square; PBO, placebo; QoL, Quality of Life; QLQ-C30, Quality of Life Questionnaire C30. </a:t>
            </a:r>
          </a:p>
        </p:txBody>
      </p:sp>
      <p:sp>
        <p:nvSpPr>
          <p:cNvPr id="300" name="TextBox 299">
            <a:extLst>
              <a:ext uri="{FF2B5EF4-FFF2-40B4-BE49-F238E27FC236}">
                <a16:creationId xmlns:a16="http://schemas.microsoft.com/office/drawing/2014/main" id="{456FC122-7EAA-4220-A532-24EBCE313E17}"/>
              </a:ext>
            </a:extLst>
          </p:cNvPr>
          <p:cNvSpPr txBox="1"/>
          <p:nvPr/>
        </p:nvSpPr>
        <p:spPr>
          <a:xfrm>
            <a:off x="25311080" y="18950705"/>
            <a:ext cx="2719462" cy="461665"/>
          </a:xfrm>
          <a:prstGeom prst="rect">
            <a:avLst/>
          </a:prstGeom>
          <a:noFill/>
        </p:spPr>
        <p:txBody>
          <a:bodyPr wrap="none" rtlCol="0">
            <a:spAutoFit/>
          </a:bodyPr>
          <a:lstStyle/>
          <a:p>
            <a:pPr algn="ctr"/>
            <a:r>
              <a:rPr lang="en-US" sz="2400" b="1" dirty="0"/>
              <a:t>Time to Deterioration</a:t>
            </a:r>
          </a:p>
        </p:txBody>
      </p:sp>
      <p:sp>
        <p:nvSpPr>
          <p:cNvPr id="301" name="TextBox 300">
            <a:extLst>
              <a:ext uri="{FF2B5EF4-FFF2-40B4-BE49-F238E27FC236}">
                <a16:creationId xmlns:a16="http://schemas.microsoft.com/office/drawing/2014/main" id="{17D6C533-3198-466D-97B7-7154B8FF4F24}"/>
              </a:ext>
            </a:extLst>
          </p:cNvPr>
          <p:cNvSpPr txBox="1"/>
          <p:nvPr/>
        </p:nvSpPr>
        <p:spPr>
          <a:xfrm>
            <a:off x="30533275" y="18950705"/>
            <a:ext cx="3997056" cy="461665"/>
          </a:xfrm>
          <a:prstGeom prst="rect">
            <a:avLst/>
          </a:prstGeom>
          <a:noFill/>
        </p:spPr>
        <p:txBody>
          <a:bodyPr wrap="none" rtlCol="0">
            <a:spAutoFit/>
          </a:bodyPr>
          <a:lstStyle/>
          <a:p>
            <a:pPr algn="ctr"/>
            <a:r>
              <a:rPr lang="en-US" sz="2400" b="1" dirty="0"/>
              <a:t>Time to Sustained Deterioration</a:t>
            </a:r>
          </a:p>
        </p:txBody>
      </p:sp>
      <p:sp>
        <p:nvSpPr>
          <p:cNvPr id="302" name="TextBox 301">
            <a:extLst>
              <a:ext uri="{FF2B5EF4-FFF2-40B4-BE49-F238E27FC236}">
                <a16:creationId xmlns:a16="http://schemas.microsoft.com/office/drawing/2014/main" id="{B67BB321-5D60-41FB-994A-38E6DA8F8633}"/>
              </a:ext>
            </a:extLst>
          </p:cNvPr>
          <p:cNvSpPr txBox="1"/>
          <p:nvPr/>
        </p:nvSpPr>
        <p:spPr>
          <a:xfrm>
            <a:off x="37257978" y="18950705"/>
            <a:ext cx="2733890" cy="461665"/>
          </a:xfrm>
          <a:prstGeom prst="rect">
            <a:avLst/>
          </a:prstGeom>
          <a:noFill/>
        </p:spPr>
        <p:txBody>
          <a:bodyPr wrap="none" rtlCol="0">
            <a:spAutoFit/>
          </a:bodyPr>
          <a:lstStyle/>
          <a:p>
            <a:pPr algn="ctr"/>
            <a:r>
              <a:rPr lang="en-US" sz="2400" b="1" dirty="0"/>
              <a:t>Time to Improvement</a:t>
            </a:r>
          </a:p>
        </p:txBody>
      </p:sp>
      <p:sp>
        <p:nvSpPr>
          <p:cNvPr id="303" name="TextBox 302">
            <a:extLst>
              <a:ext uri="{FF2B5EF4-FFF2-40B4-BE49-F238E27FC236}">
                <a16:creationId xmlns:a16="http://schemas.microsoft.com/office/drawing/2014/main" id="{13A6BFF7-BD04-4F56-BE7D-C1584D4CD42C}"/>
              </a:ext>
            </a:extLst>
          </p:cNvPr>
          <p:cNvSpPr txBox="1"/>
          <p:nvPr/>
        </p:nvSpPr>
        <p:spPr>
          <a:xfrm>
            <a:off x="20157523" y="24492937"/>
            <a:ext cx="4265610" cy="338554"/>
          </a:xfrm>
          <a:prstGeom prst="rect">
            <a:avLst/>
          </a:prstGeom>
          <a:noFill/>
        </p:spPr>
        <p:txBody>
          <a:bodyPr wrap="square">
            <a:spAutoFit/>
          </a:bodyPr>
          <a:lstStyle/>
          <a:p>
            <a:r>
              <a:rPr lang="en-US" sz="1600" b="1" dirty="0"/>
              <a:t>Note: Medians values are reported in months </a:t>
            </a:r>
          </a:p>
        </p:txBody>
      </p:sp>
      <p:sp>
        <p:nvSpPr>
          <p:cNvPr id="304" name="TextBox 303">
            <a:extLst>
              <a:ext uri="{FF2B5EF4-FFF2-40B4-BE49-F238E27FC236}">
                <a16:creationId xmlns:a16="http://schemas.microsoft.com/office/drawing/2014/main" id="{F132D554-F89E-4F58-9574-EFF5AF3929CD}"/>
              </a:ext>
            </a:extLst>
          </p:cNvPr>
          <p:cNvSpPr txBox="1"/>
          <p:nvPr/>
        </p:nvSpPr>
        <p:spPr>
          <a:xfrm>
            <a:off x="20081054" y="25002463"/>
            <a:ext cx="12925725" cy="369332"/>
          </a:xfrm>
          <a:prstGeom prst="rect">
            <a:avLst/>
          </a:prstGeom>
          <a:noFill/>
        </p:spPr>
        <p:txBody>
          <a:bodyPr wrap="square">
            <a:spAutoFit/>
          </a:bodyPr>
          <a:lstStyle/>
          <a:p>
            <a:r>
              <a:rPr lang="en-US" dirty="0"/>
              <a:t>HR, hazard ratio; </a:t>
            </a:r>
            <a:r>
              <a:rPr lang="en-US" dirty="0" err="1"/>
              <a:t>mBEMA</a:t>
            </a:r>
            <a:r>
              <a:rPr lang="en-US" dirty="0"/>
              <a:t>, median time to event in the BEMA arm; </a:t>
            </a:r>
            <a:r>
              <a:rPr lang="en-US" dirty="0" err="1"/>
              <a:t>mPBO</a:t>
            </a:r>
            <a:r>
              <a:rPr lang="en-US" dirty="0"/>
              <a:t>, median time to event in the PBO arm; QoL, Quality of Life.</a:t>
            </a:r>
          </a:p>
        </p:txBody>
      </p:sp>
      <p:grpSp>
        <p:nvGrpSpPr>
          <p:cNvPr id="305" name="Group 304">
            <a:extLst>
              <a:ext uri="{FF2B5EF4-FFF2-40B4-BE49-F238E27FC236}">
                <a16:creationId xmlns:a16="http://schemas.microsoft.com/office/drawing/2014/main" id="{360B0E49-1BEA-422B-9FEF-10146C1695C5}"/>
              </a:ext>
            </a:extLst>
          </p:cNvPr>
          <p:cNvGrpSpPr/>
          <p:nvPr/>
        </p:nvGrpSpPr>
        <p:grpSpPr>
          <a:xfrm>
            <a:off x="34872837" y="12560040"/>
            <a:ext cx="6477953" cy="4582874"/>
            <a:chOff x="35364438" y="12560038"/>
            <a:chExt cx="6477953" cy="4582874"/>
          </a:xfrm>
        </p:grpSpPr>
        <p:pic>
          <p:nvPicPr>
            <p:cNvPr id="306" name="Picture 305" descr="Chart, line chart&#10;&#10;Description automatically generated">
              <a:extLst>
                <a:ext uri="{FF2B5EF4-FFF2-40B4-BE49-F238E27FC236}">
                  <a16:creationId xmlns:a16="http://schemas.microsoft.com/office/drawing/2014/main" id="{D0162939-B039-4F7E-B60F-DB755036B4F6}"/>
                </a:ext>
              </a:extLst>
            </p:cNvPr>
            <p:cNvPicPr>
              <a:picLocks noChangeAspect="1"/>
            </p:cNvPicPr>
            <p:nvPr/>
          </p:nvPicPr>
          <p:blipFill rotWithShape="1">
            <a:blip r:embed="rId9">
              <a:extLst>
                <a:ext uri="{28A0092B-C50C-407E-A947-70E740481C1C}">
                  <a14:useLocalDpi xmlns:a14="http://schemas.microsoft.com/office/drawing/2010/main" val="0"/>
                </a:ext>
              </a:extLst>
            </a:blip>
            <a:srcRect t="8001"/>
            <a:stretch/>
          </p:blipFill>
          <p:spPr>
            <a:xfrm>
              <a:off x="35364438" y="12673823"/>
              <a:ext cx="6477953" cy="4469089"/>
            </a:xfrm>
            <a:prstGeom prst="rect">
              <a:avLst/>
            </a:prstGeom>
            <a:ln>
              <a:noFill/>
            </a:ln>
          </p:spPr>
        </p:pic>
        <p:grpSp>
          <p:nvGrpSpPr>
            <p:cNvPr id="307" name="Group 306">
              <a:extLst>
                <a:ext uri="{FF2B5EF4-FFF2-40B4-BE49-F238E27FC236}">
                  <a16:creationId xmlns:a16="http://schemas.microsoft.com/office/drawing/2014/main" id="{E58A0D9B-EC7C-4E92-938D-0A63B5810FF2}"/>
                </a:ext>
              </a:extLst>
            </p:cNvPr>
            <p:cNvGrpSpPr/>
            <p:nvPr/>
          </p:nvGrpSpPr>
          <p:grpSpPr>
            <a:xfrm>
              <a:off x="35921669" y="12560038"/>
              <a:ext cx="415748" cy="2516860"/>
              <a:chOff x="35644555" y="12454182"/>
              <a:chExt cx="415748" cy="2516860"/>
            </a:xfrm>
          </p:grpSpPr>
          <p:sp>
            <p:nvSpPr>
              <p:cNvPr id="308" name="Arrow: Right 307">
                <a:extLst>
                  <a:ext uri="{FF2B5EF4-FFF2-40B4-BE49-F238E27FC236}">
                    <a16:creationId xmlns:a16="http://schemas.microsoft.com/office/drawing/2014/main" id="{7746B354-4698-4C41-B3CA-BD043A731268}"/>
                  </a:ext>
                </a:extLst>
              </p:cNvPr>
              <p:cNvSpPr/>
              <p:nvPr/>
            </p:nvSpPr>
            <p:spPr>
              <a:xfrm rot="16200000">
                <a:off x="35283161" y="12815576"/>
                <a:ext cx="1122321" cy="399533"/>
              </a:xfrm>
              <a:prstGeom prst="rightArrow">
                <a:avLst/>
              </a:prstGeom>
              <a:solidFill>
                <a:srgbClr val="FF93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Deterioration</a:t>
                </a:r>
              </a:p>
            </p:txBody>
          </p:sp>
          <p:sp>
            <p:nvSpPr>
              <p:cNvPr id="309" name="Arrow: Right 308">
                <a:extLst>
                  <a:ext uri="{FF2B5EF4-FFF2-40B4-BE49-F238E27FC236}">
                    <a16:creationId xmlns:a16="http://schemas.microsoft.com/office/drawing/2014/main" id="{1FA9C5CC-EE7A-4868-B721-0F07E755EBB6}"/>
                  </a:ext>
                </a:extLst>
              </p:cNvPr>
              <p:cNvSpPr/>
              <p:nvPr/>
            </p:nvSpPr>
            <p:spPr>
              <a:xfrm rot="5400000">
                <a:off x="35298843" y="14209582"/>
                <a:ext cx="1123388" cy="399532"/>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Improvement</a:t>
                </a:r>
              </a:p>
            </p:txBody>
          </p:sp>
        </p:grpSp>
      </p:grpSp>
      <p:sp>
        <p:nvSpPr>
          <p:cNvPr id="310" name="TextBox 309">
            <a:extLst>
              <a:ext uri="{FF2B5EF4-FFF2-40B4-BE49-F238E27FC236}">
                <a16:creationId xmlns:a16="http://schemas.microsoft.com/office/drawing/2014/main" id="{CA2AA35D-E7EE-4E7E-BB72-D386341D360D}"/>
              </a:ext>
            </a:extLst>
          </p:cNvPr>
          <p:cNvSpPr txBox="1"/>
          <p:nvPr/>
        </p:nvSpPr>
        <p:spPr>
          <a:xfrm>
            <a:off x="22321153" y="12288946"/>
            <a:ext cx="2249335" cy="461665"/>
          </a:xfrm>
          <a:prstGeom prst="rect">
            <a:avLst/>
          </a:prstGeom>
          <a:noFill/>
        </p:spPr>
        <p:txBody>
          <a:bodyPr wrap="none" rtlCol="0">
            <a:spAutoFit/>
          </a:bodyPr>
          <a:lstStyle/>
          <a:p>
            <a:pPr algn="ctr"/>
            <a:r>
              <a:rPr lang="en-US" sz="2400" b="1" dirty="0"/>
              <a:t>QLQ-C30 Fatigue</a:t>
            </a:r>
          </a:p>
        </p:txBody>
      </p:sp>
      <p:sp>
        <p:nvSpPr>
          <p:cNvPr id="311" name="TextBox 310">
            <a:extLst>
              <a:ext uri="{FF2B5EF4-FFF2-40B4-BE49-F238E27FC236}">
                <a16:creationId xmlns:a16="http://schemas.microsoft.com/office/drawing/2014/main" id="{B1929E7F-8C67-48C3-A17B-AE206BF8C889}"/>
              </a:ext>
            </a:extLst>
          </p:cNvPr>
          <p:cNvSpPr txBox="1"/>
          <p:nvPr/>
        </p:nvSpPr>
        <p:spPr>
          <a:xfrm>
            <a:off x="28998633" y="12298116"/>
            <a:ext cx="3902800" cy="461665"/>
          </a:xfrm>
          <a:prstGeom prst="rect">
            <a:avLst/>
          </a:prstGeom>
          <a:noFill/>
        </p:spPr>
        <p:txBody>
          <a:bodyPr wrap="none" rtlCol="0">
            <a:spAutoFit/>
          </a:bodyPr>
          <a:lstStyle/>
          <a:p>
            <a:pPr algn="ctr"/>
            <a:r>
              <a:rPr lang="en-US" sz="2400" b="1" dirty="0"/>
              <a:t>QLQ-C30 Nausea and Vomiting</a:t>
            </a:r>
          </a:p>
        </p:txBody>
      </p:sp>
      <p:sp>
        <p:nvSpPr>
          <p:cNvPr id="312" name="TextBox 311">
            <a:extLst>
              <a:ext uri="{FF2B5EF4-FFF2-40B4-BE49-F238E27FC236}">
                <a16:creationId xmlns:a16="http://schemas.microsoft.com/office/drawing/2014/main" id="{C466AF02-AEE0-4174-8F61-8920317D405E}"/>
              </a:ext>
            </a:extLst>
          </p:cNvPr>
          <p:cNvSpPr txBox="1"/>
          <p:nvPr/>
        </p:nvSpPr>
        <p:spPr>
          <a:xfrm>
            <a:off x="36552887" y="12298116"/>
            <a:ext cx="3012812" cy="461665"/>
          </a:xfrm>
          <a:prstGeom prst="rect">
            <a:avLst/>
          </a:prstGeom>
          <a:noFill/>
        </p:spPr>
        <p:txBody>
          <a:bodyPr wrap="none" rtlCol="0">
            <a:spAutoFit/>
          </a:bodyPr>
          <a:lstStyle/>
          <a:p>
            <a:pPr algn="ctr"/>
            <a:r>
              <a:rPr lang="en-US" sz="2400" b="1" dirty="0"/>
              <a:t>QLQ-C30 Appetite Loss</a:t>
            </a:r>
          </a:p>
        </p:txBody>
      </p:sp>
      <p:sp>
        <p:nvSpPr>
          <p:cNvPr id="313" name="TextBox 312">
            <a:extLst>
              <a:ext uri="{FF2B5EF4-FFF2-40B4-BE49-F238E27FC236}">
                <a16:creationId xmlns:a16="http://schemas.microsoft.com/office/drawing/2014/main" id="{CE84CAC8-BAC8-4F13-AA5A-15B7B0D58249}"/>
              </a:ext>
            </a:extLst>
          </p:cNvPr>
          <p:cNvSpPr txBox="1"/>
          <p:nvPr/>
        </p:nvSpPr>
        <p:spPr>
          <a:xfrm>
            <a:off x="21732569" y="6663798"/>
            <a:ext cx="3418821" cy="461665"/>
          </a:xfrm>
          <a:prstGeom prst="rect">
            <a:avLst/>
          </a:prstGeom>
          <a:noFill/>
        </p:spPr>
        <p:txBody>
          <a:bodyPr wrap="none" rtlCol="0">
            <a:spAutoFit/>
          </a:bodyPr>
          <a:lstStyle/>
          <a:p>
            <a:pPr algn="ctr"/>
            <a:r>
              <a:rPr lang="en-US" sz="2400" b="1" dirty="0"/>
              <a:t>EQ-5D Visual Analog Scale</a:t>
            </a:r>
          </a:p>
        </p:txBody>
      </p:sp>
      <p:sp>
        <p:nvSpPr>
          <p:cNvPr id="314" name="TextBox 313">
            <a:extLst>
              <a:ext uri="{FF2B5EF4-FFF2-40B4-BE49-F238E27FC236}">
                <a16:creationId xmlns:a16="http://schemas.microsoft.com/office/drawing/2014/main" id="{D75CF119-7A14-475D-B994-64B9164241A3}"/>
              </a:ext>
            </a:extLst>
          </p:cNvPr>
          <p:cNvSpPr txBox="1"/>
          <p:nvPr/>
        </p:nvSpPr>
        <p:spPr>
          <a:xfrm>
            <a:off x="36267931" y="6663798"/>
            <a:ext cx="3892412" cy="461665"/>
          </a:xfrm>
          <a:prstGeom prst="rect">
            <a:avLst/>
          </a:prstGeom>
          <a:noFill/>
        </p:spPr>
        <p:txBody>
          <a:bodyPr wrap="none" rtlCol="0">
            <a:spAutoFit/>
          </a:bodyPr>
          <a:lstStyle/>
          <a:p>
            <a:pPr algn="ctr"/>
            <a:r>
              <a:rPr lang="en-US" sz="2400" b="1" dirty="0"/>
              <a:t>QLQ-C30 Physical Functioning</a:t>
            </a:r>
          </a:p>
        </p:txBody>
      </p:sp>
      <p:sp>
        <p:nvSpPr>
          <p:cNvPr id="315" name="TextBox 314">
            <a:extLst>
              <a:ext uri="{FF2B5EF4-FFF2-40B4-BE49-F238E27FC236}">
                <a16:creationId xmlns:a16="http://schemas.microsoft.com/office/drawing/2014/main" id="{4596CEF5-B33D-4D18-AA1B-7DFCA3B3E96D}"/>
              </a:ext>
            </a:extLst>
          </p:cNvPr>
          <p:cNvSpPr txBox="1"/>
          <p:nvPr/>
        </p:nvSpPr>
        <p:spPr>
          <a:xfrm>
            <a:off x="28576633" y="6673418"/>
            <a:ext cx="4540025" cy="461665"/>
          </a:xfrm>
          <a:prstGeom prst="rect">
            <a:avLst/>
          </a:prstGeom>
          <a:noFill/>
        </p:spPr>
        <p:txBody>
          <a:bodyPr wrap="none" rtlCol="0">
            <a:spAutoFit/>
          </a:bodyPr>
          <a:lstStyle/>
          <a:p>
            <a:pPr algn="ctr"/>
            <a:r>
              <a:rPr lang="en-US" sz="2400" b="1" dirty="0"/>
              <a:t>QLQ-C30 Global Health Status / QoL</a:t>
            </a:r>
          </a:p>
        </p:txBody>
      </p:sp>
      <p:cxnSp>
        <p:nvCxnSpPr>
          <p:cNvPr id="316" name="Straight Connector 315">
            <a:extLst>
              <a:ext uri="{FF2B5EF4-FFF2-40B4-BE49-F238E27FC236}">
                <a16:creationId xmlns:a16="http://schemas.microsoft.com/office/drawing/2014/main" id="{B902A864-2A3B-49BB-B750-C8E7B51374B9}"/>
              </a:ext>
            </a:extLst>
          </p:cNvPr>
          <p:cNvCxnSpPr>
            <a:cxnSpLocks/>
          </p:cNvCxnSpPr>
          <p:nvPr/>
        </p:nvCxnSpPr>
        <p:spPr>
          <a:xfrm>
            <a:off x="29595265" y="19883154"/>
            <a:ext cx="0" cy="36195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EA792C68-C8D9-4043-8163-3FA2EEBAB6A4}"/>
              </a:ext>
            </a:extLst>
          </p:cNvPr>
          <p:cNvCxnSpPr>
            <a:cxnSpLocks/>
          </p:cNvCxnSpPr>
          <p:nvPr/>
        </p:nvCxnSpPr>
        <p:spPr>
          <a:xfrm>
            <a:off x="35622685" y="19883154"/>
            <a:ext cx="0" cy="368046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480CEA8A-A6D8-4B79-952C-1CA46A398233}"/>
              </a:ext>
            </a:extLst>
          </p:cNvPr>
          <p:cNvCxnSpPr>
            <a:cxnSpLocks/>
          </p:cNvCxnSpPr>
          <p:nvPr/>
        </p:nvCxnSpPr>
        <p:spPr>
          <a:xfrm>
            <a:off x="23826925" y="19966974"/>
            <a:ext cx="0" cy="36195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319" name="Picture 318" descr="Qr code&#10;&#10;Description automatically generated">
            <a:extLst>
              <a:ext uri="{FF2B5EF4-FFF2-40B4-BE49-F238E27FC236}">
                <a16:creationId xmlns:a16="http://schemas.microsoft.com/office/drawing/2014/main" id="{2905DA17-FEC0-4169-BD6E-E5208ACD90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04113" y="23749523"/>
            <a:ext cx="1850069" cy="1850069"/>
          </a:xfrm>
          <a:prstGeom prst="rect">
            <a:avLst/>
          </a:prstGeom>
        </p:spPr>
      </p:pic>
      <p:sp>
        <p:nvSpPr>
          <p:cNvPr id="323" name="Rectangle 9">
            <a:extLst>
              <a:ext uri="{FF2B5EF4-FFF2-40B4-BE49-F238E27FC236}">
                <a16:creationId xmlns:a16="http://schemas.microsoft.com/office/drawing/2014/main" id="{5CE7908D-F2B0-4573-8CC8-B5E7119DE7CC}"/>
              </a:ext>
            </a:extLst>
          </p:cNvPr>
          <p:cNvSpPr>
            <a:spLocks noChangeArrowheads="1"/>
          </p:cNvSpPr>
          <p:nvPr/>
        </p:nvSpPr>
        <p:spPr bwMode="auto">
          <a:xfrm>
            <a:off x="41205549" y="26336270"/>
            <a:ext cx="9315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15279"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FFFFFF"/>
                </a:solidFill>
                <a:effectLst/>
                <a:latin typeface="Arial Narrow" panose="020B0606020202030204" pitchFamily="34" charset="0"/>
              </a:rPr>
              <a:t>European Society for Medical Oncology; Paris, France; September 9–13, 2022</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0267241"/>
      </p:ext>
    </p:extLst>
  </p:cSld>
  <p:clrMapOvr>
    <a:masterClrMapping/>
  </p:clrMapOvr>
</p:sld>
</file>

<file path=ppt/theme/theme1.xml><?xml version="1.0" encoding="utf-8"?>
<a:theme xmlns:a="http://schemas.openxmlformats.org/drawingml/2006/main" name="Office Theme">
  <a:themeElements>
    <a:clrScheme name="Amgen Poster Blue">
      <a:dk1>
        <a:sysClr val="windowText" lastClr="000000"/>
      </a:dk1>
      <a:lt1>
        <a:sysClr val="window" lastClr="FFFFFF"/>
      </a:lt1>
      <a:dk2>
        <a:srgbClr val="44546A"/>
      </a:dk2>
      <a:lt2>
        <a:srgbClr val="E7E6E6"/>
      </a:lt2>
      <a:accent1>
        <a:srgbClr val="005DA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Narrow">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51C8ED0B0934CBB70AA06BF789C51" ma:contentTypeVersion="16" ma:contentTypeDescription="Create a new document." ma:contentTypeScope="" ma:versionID="595763d2be7d71f5367ec62d8ec3c1a2">
  <xsd:schema xmlns:xsd="http://www.w3.org/2001/XMLSchema" xmlns:xs="http://www.w3.org/2001/XMLSchema" xmlns:p="http://schemas.microsoft.com/office/2006/metadata/properties" xmlns:ns2="f71949ac-139d-4ba9-b71b-10956bd5632c" xmlns:ns3="a76fffe7-cd2d-4632-848f-f4fab42e453c" xmlns:ns4="dc2db4f8-0dc0-4834-9a51-1c3a49a46568" targetNamespace="http://schemas.microsoft.com/office/2006/metadata/properties" ma:root="true" ma:fieldsID="decc4c7f311a532feeaa54ed37a26e39" ns2:_="" ns3:_="" ns4:_="">
    <xsd:import namespace="f71949ac-139d-4ba9-b71b-10956bd5632c"/>
    <xsd:import namespace="a76fffe7-cd2d-4632-848f-f4fab42e453c"/>
    <xsd:import namespace="dc2db4f8-0dc0-4834-9a51-1c3a49a465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949ac-139d-4ba9-b71b-10956bd563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dd9da6-50f7-440a-9788-2f68cc8af5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6fffe7-cd2d-4632-848f-f4fab42e453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2db4f8-0dc0-4834-9a51-1c3a49a4656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ec229f0-7080-4adc-9a12-c317d1c33825}" ma:internalName="TaxCatchAll" ma:showField="CatchAllData" ma:web="fa15be3e-fb01-4526-974f-3b160512d6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4BF7E7-9F57-467D-90FE-3316865DE6EC}"/>
</file>

<file path=customXml/itemProps2.xml><?xml version="1.0" encoding="utf-8"?>
<ds:datastoreItem xmlns:ds="http://schemas.openxmlformats.org/officeDocument/2006/customXml" ds:itemID="{E839470D-10DA-46C9-B400-16663BA2ED82}"/>
</file>

<file path=docProps/app.xml><?xml version="1.0" encoding="utf-8"?>
<Properties xmlns="http://schemas.openxmlformats.org/officeDocument/2006/extended-properties" xmlns:vt="http://schemas.openxmlformats.org/officeDocument/2006/docPropsVTypes">
  <Template>Office Theme</Template>
  <TotalTime>0</TotalTime>
  <Words>1831</Words>
  <Application>Microsoft Office PowerPoint</Application>
  <PresentationFormat>Custom</PresentationFormat>
  <Paragraphs>166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Arial Narrow</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Dawson, Robert</dc:creator>
  <cp:lastModifiedBy>Hoffmann, Mareike</cp:lastModifiedBy>
  <cp:revision>41</cp:revision>
  <dcterms:created xsi:type="dcterms:W3CDTF">2022-08-02T15:45:01Z</dcterms:created>
  <dcterms:modified xsi:type="dcterms:W3CDTF">2022-09-12T08:47:19Z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2055c4-9279-4301-be81-ecf0bfac40b1_Enabled">
    <vt:lpwstr>true</vt:lpwstr>
  </property>
  <property fmtid="{D5CDD505-2E9C-101B-9397-08002B2CF9AE}" pid="3" name="MSIP_Label_fa2055c4-9279-4301-be81-ecf0bfac40b1_SetDate">
    <vt:lpwstr>2022-08-02T16:28:44Z</vt:lpwstr>
  </property>
  <property fmtid="{D5CDD505-2E9C-101B-9397-08002B2CF9AE}" pid="4" name="MSIP_Label_fa2055c4-9279-4301-be81-ecf0bfac40b1_Method">
    <vt:lpwstr>Privileged</vt:lpwstr>
  </property>
  <property fmtid="{D5CDD505-2E9C-101B-9397-08002B2CF9AE}" pid="5" name="MSIP_Label_fa2055c4-9279-4301-be81-ecf0bfac40b1_Name">
    <vt:lpwstr>Confidential Medical and Scientific Affairs (no marking)</vt:lpwstr>
  </property>
  <property fmtid="{D5CDD505-2E9C-101B-9397-08002B2CF9AE}" pid="6" name="MSIP_Label_fa2055c4-9279-4301-be81-ecf0bfac40b1_SiteId">
    <vt:lpwstr>4b4266a6-1368-41af-ad5a-59eb634f7ad8</vt:lpwstr>
  </property>
  <property fmtid="{D5CDD505-2E9C-101B-9397-08002B2CF9AE}" pid="7" name="MSIP_Label_fa2055c4-9279-4301-be81-ecf0bfac40b1_ActionId">
    <vt:lpwstr>45f9ccf1-a8e7-4e47-9b10-ed2b5a75749a</vt:lpwstr>
  </property>
  <property fmtid="{D5CDD505-2E9C-101B-9397-08002B2CF9AE}" pid="8" name="MSIP_Label_fa2055c4-9279-4301-be81-ecf0bfac40b1_ContentBits">
    <vt:lpwstr>0</vt:lpwstr>
  </property>
</Properties>
</file>